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755" r:id="rId2"/>
    <p:sldMasterId id="2147483798" r:id="rId3"/>
    <p:sldMasterId id="2147483810" r:id="rId4"/>
    <p:sldMasterId id="2147483822" r:id="rId5"/>
    <p:sldMasterId id="2147483834" r:id="rId6"/>
    <p:sldMasterId id="2147483846" r:id="rId7"/>
    <p:sldMasterId id="2147483858" r:id="rId8"/>
  </p:sldMasterIdLst>
  <p:notesMasterIdLst>
    <p:notesMasterId r:id="rId101"/>
  </p:notesMasterIdLst>
  <p:sldIdLst>
    <p:sldId id="256" r:id="rId9"/>
    <p:sldId id="338" r:id="rId10"/>
    <p:sldId id="334" r:id="rId11"/>
    <p:sldId id="335" r:id="rId12"/>
    <p:sldId id="304" r:id="rId13"/>
    <p:sldId id="356" r:id="rId14"/>
    <p:sldId id="357" r:id="rId15"/>
    <p:sldId id="358" r:id="rId16"/>
    <p:sldId id="359" r:id="rId17"/>
    <p:sldId id="360" r:id="rId18"/>
    <p:sldId id="361" r:id="rId19"/>
    <p:sldId id="442" r:id="rId20"/>
    <p:sldId id="444" r:id="rId21"/>
    <p:sldId id="445" r:id="rId22"/>
    <p:sldId id="447" r:id="rId23"/>
    <p:sldId id="463" r:id="rId24"/>
    <p:sldId id="450" r:id="rId25"/>
    <p:sldId id="451" r:id="rId26"/>
    <p:sldId id="362" r:id="rId27"/>
    <p:sldId id="464" r:id="rId28"/>
    <p:sldId id="404" r:id="rId29"/>
    <p:sldId id="339" r:id="rId30"/>
    <p:sldId id="340" r:id="rId31"/>
    <p:sldId id="341" r:id="rId32"/>
    <p:sldId id="343" r:id="rId33"/>
    <p:sldId id="344" r:id="rId34"/>
    <p:sldId id="345" r:id="rId35"/>
    <p:sldId id="346" r:id="rId36"/>
    <p:sldId id="347" r:id="rId37"/>
    <p:sldId id="348" r:id="rId38"/>
    <p:sldId id="349" r:id="rId39"/>
    <p:sldId id="350" r:id="rId40"/>
    <p:sldId id="351" r:id="rId41"/>
    <p:sldId id="352" r:id="rId42"/>
    <p:sldId id="353" r:id="rId43"/>
    <p:sldId id="366" r:id="rId44"/>
    <p:sldId id="406" r:id="rId45"/>
    <p:sldId id="408" r:id="rId46"/>
    <p:sldId id="407" r:id="rId47"/>
    <p:sldId id="355" r:id="rId48"/>
    <p:sldId id="318" r:id="rId49"/>
    <p:sldId id="317" r:id="rId50"/>
    <p:sldId id="288" r:id="rId51"/>
    <p:sldId id="261" r:id="rId52"/>
    <p:sldId id="337" r:id="rId53"/>
    <p:sldId id="423" r:id="rId54"/>
    <p:sldId id="405" r:id="rId55"/>
    <p:sldId id="467" r:id="rId56"/>
    <p:sldId id="468" r:id="rId57"/>
    <p:sldId id="469" r:id="rId58"/>
    <p:sldId id="470" r:id="rId59"/>
    <p:sldId id="472" r:id="rId60"/>
    <p:sldId id="473" r:id="rId61"/>
    <p:sldId id="474" r:id="rId62"/>
    <p:sldId id="475" r:id="rId63"/>
    <p:sldId id="476" r:id="rId64"/>
    <p:sldId id="477" r:id="rId65"/>
    <p:sldId id="478" r:id="rId66"/>
    <p:sldId id="479" r:id="rId67"/>
    <p:sldId id="480" r:id="rId68"/>
    <p:sldId id="481" r:id="rId69"/>
    <p:sldId id="482" r:id="rId70"/>
    <p:sldId id="483" r:id="rId71"/>
    <p:sldId id="484" r:id="rId72"/>
    <p:sldId id="485" r:id="rId73"/>
    <p:sldId id="486" r:id="rId74"/>
    <p:sldId id="487" r:id="rId75"/>
    <p:sldId id="488" r:id="rId76"/>
    <p:sldId id="489" r:id="rId77"/>
    <p:sldId id="490" r:id="rId78"/>
    <p:sldId id="491" r:id="rId79"/>
    <p:sldId id="492" r:id="rId80"/>
    <p:sldId id="493" r:id="rId81"/>
    <p:sldId id="494" r:id="rId82"/>
    <p:sldId id="495" r:id="rId83"/>
    <p:sldId id="496" r:id="rId84"/>
    <p:sldId id="497" r:id="rId85"/>
    <p:sldId id="498" r:id="rId86"/>
    <p:sldId id="403" r:id="rId87"/>
    <p:sldId id="421" r:id="rId88"/>
    <p:sldId id="409" r:id="rId89"/>
    <p:sldId id="410" r:id="rId90"/>
    <p:sldId id="412" r:id="rId91"/>
    <p:sldId id="436" r:id="rId92"/>
    <p:sldId id="435" r:id="rId93"/>
    <p:sldId id="434" r:id="rId94"/>
    <p:sldId id="433" r:id="rId95"/>
    <p:sldId id="431" r:id="rId96"/>
    <p:sldId id="419" r:id="rId97"/>
    <p:sldId id="438" r:id="rId98"/>
    <p:sldId id="439" r:id="rId99"/>
    <p:sldId id="300" r:id="rId10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9" autoAdjust="0"/>
    <p:restoredTop sz="94662" autoAdjust="0"/>
  </p:normalViewPr>
  <p:slideViewPr>
    <p:cSldViewPr snapToGrid="0">
      <p:cViewPr>
        <p:scale>
          <a:sx n="100" d="100"/>
          <a:sy n="100" d="100"/>
        </p:scale>
        <p:origin x="420" y="6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2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openxmlformats.org/officeDocument/2006/relationships/slide" Target="slides/slide76.xml"/><Relationship Id="rId89" Type="http://schemas.openxmlformats.org/officeDocument/2006/relationships/slide" Target="slides/slide8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slide" Target="slides/slide8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87" Type="http://schemas.openxmlformats.org/officeDocument/2006/relationships/slide" Target="slides/slide79.xml"/><Relationship Id="rId10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90" Type="http://schemas.openxmlformats.org/officeDocument/2006/relationships/slide" Target="slides/slide82.xml"/><Relationship Id="rId95" Type="http://schemas.openxmlformats.org/officeDocument/2006/relationships/slide" Target="slides/slide87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slide" Target="slides/slide69.xml"/><Relationship Id="rId100" Type="http://schemas.openxmlformats.org/officeDocument/2006/relationships/slide" Target="slides/slide92.xml"/><Relationship Id="rId105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slide" Target="slides/slide72.xml"/><Relationship Id="rId85" Type="http://schemas.openxmlformats.org/officeDocument/2006/relationships/slide" Target="slides/slide77.xml"/><Relationship Id="rId93" Type="http://schemas.openxmlformats.org/officeDocument/2006/relationships/slide" Target="slides/slide85.xml"/><Relationship Id="rId98" Type="http://schemas.openxmlformats.org/officeDocument/2006/relationships/slide" Target="slides/slide9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103" Type="http://schemas.openxmlformats.org/officeDocument/2006/relationships/viewProps" Target="viewProp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slide" Target="slides/slide75.xml"/><Relationship Id="rId88" Type="http://schemas.openxmlformats.org/officeDocument/2006/relationships/slide" Target="slides/slide80.xml"/><Relationship Id="rId91" Type="http://schemas.openxmlformats.org/officeDocument/2006/relationships/slide" Target="slides/slide83.xml"/><Relationship Id="rId96" Type="http://schemas.openxmlformats.org/officeDocument/2006/relationships/slide" Target="slides/slide8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94" Type="http://schemas.openxmlformats.org/officeDocument/2006/relationships/slide" Target="slides/slide86.xml"/><Relationship Id="rId99" Type="http://schemas.openxmlformats.org/officeDocument/2006/relationships/slide" Target="slides/slide91.xml"/><Relationship Id="rId10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97" Type="http://schemas.openxmlformats.org/officeDocument/2006/relationships/slide" Target="slides/slide89.xml"/><Relationship Id="rId10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581561-DC6A-4A5B-AB6B-6CB8C7377F23}" type="doc">
      <dgm:prSet loTypeId="urn:microsoft.com/office/officeart/2005/8/layout/cycle6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6A62DBFF-D663-4DB6-9B1B-EA2A866C6CED}">
      <dgm:prSet phldrT="[Tekst]"/>
      <dgm:spPr/>
      <dgm:t>
        <a:bodyPr/>
        <a:lstStyle/>
        <a:p>
          <a:r>
            <a:rPr lang="hr-HR" dirty="0"/>
            <a:t>INTELEKTUALNE TEŠKOĆE</a:t>
          </a:r>
        </a:p>
      </dgm:t>
    </dgm:pt>
    <dgm:pt modelId="{0D152C9F-07A9-45B6-BAD9-230F1BFCB312}" type="parTrans" cxnId="{2DEDA067-E35E-45D2-8528-FF5B589B364A}">
      <dgm:prSet/>
      <dgm:spPr/>
      <dgm:t>
        <a:bodyPr/>
        <a:lstStyle/>
        <a:p>
          <a:endParaRPr lang="hr-HR"/>
        </a:p>
      </dgm:t>
    </dgm:pt>
    <dgm:pt modelId="{BF13FD08-80ED-4149-A182-595A5E0E8A8C}" type="sibTrans" cxnId="{2DEDA067-E35E-45D2-8528-FF5B589B364A}">
      <dgm:prSet/>
      <dgm:spPr/>
      <dgm:t>
        <a:bodyPr/>
        <a:lstStyle/>
        <a:p>
          <a:endParaRPr lang="hr-HR"/>
        </a:p>
      </dgm:t>
    </dgm:pt>
    <dgm:pt modelId="{E1ED3B29-9789-4228-A275-24AFFB6AECA9}">
      <dgm:prSet phldrT="[Tekst]"/>
      <dgm:spPr/>
      <dgm:t>
        <a:bodyPr/>
        <a:lstStyle/>
        <a:p>
          <a:r>
            <a:rPr lang="hr-HR" dirty="0"/>
            <a:t>EMOCIONALNE TEŠKOĆE I PUP</a:t>
          </a:r>
        </a:p>
      </dgm:t>
    </dgm:pt>
    <dgm:pt modelId="{B9EA6D80-5F30-4C14-80C8-401C6582E2E4}" type="parTrans" cxnId="{CBC2802E-FB2C-41C2-82E6-C7BA445F8B27}">
      <dgm:prSet/>
      <dgm:spPr/>
      <dgm:t>
        <a:bodyPr/>
        <a:lstStyle/>
        <a:p>
          <a:endParaRPr lang="hr-HR"/>
        </a:p>
      </dgm:t>
    </dgm:pt>
    <dgm:pt modelId="{D760BF03-2AF5-4DCE-BD9A-CC4FE64C5372}" type="sibTrans" cxnId="{CBC2802E-FB2C-41C2-82E6-C7BA445F8B27}">
      <dgm:prSet/>
      <dgm:spPr/>
      <dgm:t>
        <a:bodyPr/>
        <a:lstStyle/>
        <a:p>
          <a:endParaRPr lang="hr-HR"/>
        </a:p>
      </dgm:t>
    </dgm:pt>
    <dgm:pt modelId="{697B4641-96EA-47CD-9CBB-F654493183D4}">
      <dgm:prSet phldrT="[Tekst]"/>
      <dgm:spPr/>
      <dgm:t>
        <a:bodyPr/>
        <a:lstStyle/>
        <a:p>
          <a:r>
            <a:rPr lang="hr-HR" dirty="0"/>
            <a:t>KRONIČNE BOLESTI</a:t>
          </a:r>
        </a:p>
      </dgm:t>
    </dgm:pt>
    <dgm:pt modelId="{2F7AAED3-0434-4123-B00D-A9D1D9E4AF1D}" type="parTrans" cxnId="{D03FF33F-182B-48A5-83C9-6A3E12CD0EE2}">
      <dgm:prSet/>
      <dgm:spPr/>
      <dgm:t>
        <a:bodyPr/>
        <a:lstStyle/>
        <a:p>
          <a:endParaRPr lang="hr-HR"/>
        </a:p>
      </dgm:t>
    </dgm:pt>
    <dgm:pt modelId="{954CFF98-DBAA-4F63-BDE1-469DD6A372A4}" type="sibTrans" cxnId="{D03FF33F-182B-48A5-83C9-6A3E12CD0EE2}">
      <dgm:prSet/>
      <dgm:spPr/>
      <dgm:t>
        <a:bodyPr/>
        <a:lstStyle/>
        <a:p>
          <a:endParaRPr lang="hr-HR"/>
        </a:p>
      </dgm:t>
    </dgm:pt>
    <dgm:pt modelId="{B684C59B-3531-403C-B9B0-EC839FC17AEB}">
      <dgm:prSet phldrT="[Tekst]"/>
      <dgm:spPr/>
      <dgm:t>
        <a:bodyPr/>
        <a:lstStyle/>
        <a:p>
          <a:r>
            <a:rPr lang="hr-HR" dirty="0"/>
            <a:t>SPECIFIČNE TEŠKOĆE UČENJA</a:t>
          </a:r>
        </a:p>
      </dgm:t>
    </dgm:pt>
    <dgm:pt modelId="{08461510-CF59-4D52-B2C9-B851E46388D9}" type="parTrans" cxnId="{9D3A4EBE-A228-420E-8C8D-14FFB8AFE0EC}">
      <dgm:prSet/>
      <dgm:spPr/>
      <dgm:t>
        <a:bodyPr/>
        <a:lstStyle/>
        <a:p>
          <a:endParaRPr lang="hr-HR"/>
        </a:p>
      </dgm:t>
    </dgm:pt>
    <dgm:pt modelId="{B0F22BAC-5D30-455F-88F6-E186ED2EF7E2}" type="sibTrans" cxnId="{9D3A4EBE-A228-420E-8C8D-14FFB8AFE0EC}">
      <dgm:prSet/>
      <dgm:spPr/>
      <dgm:t>
        <a:bodyPr/>
        <a:lstStyle/>
        <a:p>
          <a:endParaRPr lang="hr-HR"/>
        </a:p>
      </dgm:t>
    </dgm:pt>
    <dgm:pt modelId="{FA6F0BFD-5E3B-4292-921D-FBE1D3371D13}">
      <dgm:prSet phldrT="[Tekst]"/>
      <dgm:spPr/>
      <dgm:t>
        <a:bodyPr/>
        <a:lstStyle/>
        <a:p>
          <a:r>
            <a:rPr lang="hr-HR" dirty="0"/>
            <a:t>SOCIJALNA I ODGOJNA ZAPUŠTENOST</a:t>
          </a:r>
        </a:p>
      </dgm:t>
    </dgm:pt>
    <dgm:pt modelId="{152FD428-87B3-4940-8316-7ED68DCFC934}" type="parTrans" cxnId="{D9B3B5EF-1BAB-4EE0-8FAE-36A2F384CE92}">
      <dgm:prSet/>
      <dgm:spPr/>
      <dgm:t>
        <a:bodyPr/>
        <a:lstStyle/>
        <a:p>
          <a:endParaRPr lang="hr-HR"/>
        </a:p>
      </dgm:t>
    </dgm:pt>
    <dgm:pt modelId="{87FF5177-BDA2-4193-B22E-96AA22699679}" type="sibTrans" cxnId="{D9B3B5EF-1BAB-4EE0-8FAE-36A2F384CE92}">
      <dgm:prSet/>
      <dgm:spPr/>
      <dgm:t>
        <a:bodyPr/>
        <a:lstStyle/>
        <a:p>
          <a:endParaRPr lang="hr-HR"/>
        </a:p>
      </dgm:t>
    </dgm:pt>
    <dgm:pt modelId="{D9698C5A-F064-4325-B4B6-D50AFCE1ACE6}">
      <dgm:prSet/>
      <dgm:spPr/>
      <dgm:t>
        <a:bodyPr/>
        <a:lstStyle/>
        <a:p>
          <a:r>
            <a:rPr lang="hr-HR" dirty="0"/>
            <a:t>POREMEĆAJI PAŽNJE;</a:t>
          </a:r>
        </a:p>
        <a:p>
          <a:r>
            <a:rPr lang="hr-HR" dirty="0"/>
            <a:t>ADHD</a:t>
          </a:r>
        </a:p>
      </dgm:t>
    </dgm:pt>
    <dgm:pt modelId="{8CF57522-978D-45EA-A735-1D4E9751BBD5}" type="parTrans" cxnId="{A00425B2-A6D4-482D-8CBC-7606BCA44A48}">
      <dgm:prSet/>
      <dgm:spPr/>
      <dgm:t>
        <a:bodyPr/>
        <a:lstStyle/>
        <a:p>
          <a:endParaRPr lang="hr-HR"/>
        </a:p>
      </dgm:t>
    </dgm:pt>
    <dgm:pt modelId="{6E970730-2AF2-4EB1-ACC5-1155BA9A18B0}" type="sibTrans" cxnId="{A00425B2-A6D4-482D-8CBC-7606BCA44A48}">
      <dgm:prSet/>
      <dgm:spPr/>
      <dgm:t>
        <a:bodyPr/>
        <a:lstStyle/>
        <a:p>
          <a:endParaRPr lang="hr-HR"/>
        </a:p>
      </dgm:t>
    </dgm:pt>
    <dgm:pt modelId="{C09115F4-8053-4B76-B0BF-F24BA549C551}">
      <dgm:prSet/>
      <dgm:spPr/>
      <dgm:t>
        <a:bodyPr/>
        <a:lstStyle/>
        <a:p>
          <a:r>
            <a:rPr lang="hr-HR" dirty="0"/>
            <a:t>OŠTEĆENJA VIDA / SLUHA /  TJELESNI INVALIDITET</a:t>
          </a:r>
        </a:p>
      </dgm:t>
    </dgm:pt>
    <dgm:pt modelId="{09471D1C-8295-4D51-BF93-FC1D321957B9}" type="parTrans" cxnId="{C6593D19-E28B-48B9-8673-241939C83E45}">
      <dgm:prSet/>
      <dgm:spPr/>
      <dgm:t>
        <a:bodyPr/>
        <a:lstStyle/>
        <a:p>
          <a:endParaRPr lang="hr-HR"/>
        </a:p>
      </dgm:t>
    </dgm:pt>
    <dgm:pt modelId="{4BDF47C6-C4CB-48E2-9DF6-55D0940E5B82}" type="sibTrans" cxnId="{C6593D19-E28B-48B9-8673-241939C83E45}">
      <dgm:prSet/>
      <dgm:spPr/>
      <dgm:t>
        <a:bodyPr/>
        <a:lstStyle/>
        <a:p>
          <a:endParaRPr lang="hr-HR"/>
        </a:p>
      </dgm:t>
    </dgm:pt>
    <dgm:pt modelId="{842E9E06-FD04-4F49-835E-5E69FDE53566}" type="pres">
      <dgm:prSet presAssocID="{A6581561-DC6A-4A5B-AB6B-6CB8C7377F2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54B28545-E02D-4F46-952B-10F7621E1C13}" type="pres">
      <dgm:prSet presAssocID="{6A62DBFF-D663-4DB6-9B1B-EA2A866C6CED}" presName="node" presStyleLbl="node1" presStyleIdx="0" presStyleCnt="7" custRadScaleRad="100341" custRadScaleInc="2467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02064EF-2DBE-4F09-9A7A-40E91D360682}" type="pres">
      <dgm:prSet presAssocID="{6A62DBFF-D663-4DB6-9B1B-EA2A866C6CED}" presName="spNode" presStyleCnt="0"/>
      <dgm:spPr/>
    </dgm:pt>
    <dgm:pt modelId="{BF9A2CD1-A4DF-42EA-BA11-DEE9C3EBFBED}" type="pres">
      <dgm:prSet presAssocID="{BF13FD08-80ED-4149-A182-595A5E0E8A8C}" presName="sibTrans" presStyleLbl="sibTrans1D1" presStyleIdx="0" presStyleCnt="7"/>
      <dgm:spPr/>
      <dgm:t>
        <a:bodyPr/>
        <a:lstStyle/>
        <a:p>
          <a:endParaRPr lang="hr-HR"/>
        </a:p>
      </dgm:t>
    </dgm:pt>
    <dgm:pt modelId="{F7CA377B-27D5-481D-B6DA-857667A5ECA3}" type="pres">
      <dgm:prSet presAssocID="{E1ED3B29-9789-4228-A275-24AFFB6AECA9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2696104-1437-4DF9-BECE-F392596AC1B8}" type="pres">
      <dgm:prSet presAssocID="{E1ED3B29-9789-4228-A275-24AFFB6AECA9}" presName="spNode" presStyleCnt="0"/>
      <dgm:spPr/>
    </dgm:pt>
    <dgm:pt modelId="{CDA8A9F3-8C5B-4FEE-BD8D-B88EDCFF8693}" type="pres">
      <dgm:prSet presAssocID="{D760BF03-2AF5-4DCE-BD9A-CC4FE64C5372}" presName="sibTrans" presStyleLbl="sibTrans1D1" presStyleIdx="1" presStyleCnt="7"/>
      <dgm:spPr/>
      <dgm:t>
        <a:bodyPr/>
        <a:lstStyle/>
        <a:p>
          <a:endParaRPr lang="hr-HR"/>
        </a:p>
      </dgm:t>
    </dgm:pt>
    <dgm:pt modelId="{2DFAADCF-F64B-4B29-9CD5-117D4B022D3F}" type="pres">
      <dgm:prSet presAssocID="{697B4641-96EA-47CD-9CBB-F654493183D4}" presName="node" presStyleLbl="node1" presStyleIdx="2" presStyleCnt="7" custRadScaleRad="102915" custRadScaleInc="-1725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E17E009-0191-4CA3-9B90-86A3FD9083BB}" type="pres">
      <dgm:prSet presAssocID="{697B4641-96EA-47CD-9CBB-F654493183D4}" presName="spNode" presStyleCnt="0"/>
      <dgm:spPr/>
    </dgm:pt>
    <dgm:pt modelId="{06E2F0AA-56C2-4447-8164-293FF83F1A64}" type="pres">
      <dgm:prSet presAssocID="{954CFF98-DBAA-4F63-BDE1-469DD6A372A4}" presName="sibTrans" presStyleLbl="sibTrans1D1" presStyleIdx="2" presStyleCnt="7"/>
      <dgm:spPr/>
      <dgm:t>
        <a:bodyPr/>
        <a:lstStyle/>
        <a:p>
          <a:endParaRPr lang="hr-HR"/>
        </a:p>
      </dgm:t>
    </dgm:pt>
    <dgm:pt modelId="{75A07A9D-BDD7-4F56-B1FE-427C9D33CB81}" type="pres">
      <dgm:prSet presAssocID="{B684C59B-3531-403C-B9B0-EC839FC17AEB}" presName="node" presStyleLbl="node1" presStyleIdx="3" presStyleCnt="7" custRadScaleRad="99985" custRadScaleInc="-3020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C453171-96B2-43F6-B5B7-02C6E49B0F70}" type="pres">
      <dgm:prSet presAssocID="{B684C59B-3531-403C-B9B0-EC839FC17AEB}" presName="spNode" presStyleCnt="0"/>
      <dgm:spPr/>
    </dgm:pt>
    <dgm:pt modelId="{DC9111D5-CABA-420B-8AB3-6BCA0700AB52}" type="pres">
      <dgm:prSet presAssocID="{B0F22BAC-5D30-455F-88F6-E186ED2EF7E2}" presName="sibTrans" presStyleLbl="sibTrans1D1" presStyleIdx="3" presStyleCnt="7"/>
      <dgm:spPr/>
      <dgm:t>
        <a:bodyPr/>
        <a:lstStyle/>
        <a:p>
          <a:endParaRPr lang="hr-HR"/>
        </a:p>
      </dgm:t>
    </dgm:pt>
    <dgm:pt modelId="{CEE4BB37-AEEC-4240-8779-C78C8ADD9DB0}" type="pres">
      <dgm:prSet presAssocID="{FA6F0BFD-5E3B-4292-921D-FBE1D3371D1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772C05F-4DEF-48F9-8A19-7FDA6A8DA57C}" type="pres">
      <dgm:prSet presAssocID="{FA6F0BFD-5E3B-4292-921D-FBE1D3371D13}" presName="spNode" presStyleCnt="0"/>
      <dgm:spPr/>
    </dgm:pt>
    <dgm:pt modelId="{E0048E57-FA28-403C-9F60-9CBD166D7D6A}" type="pres">
      <dgm:prSet presAssocID="{87FF5177-BDA2-4193-B22E-96AA22699679}" presName="sibTrans" presStyleLbl="sibTrans1D1" presStyleIdx="4" presStyleCnt="7"/>
      <dgm:spPr/>
      <dgm:t>
        <a:bodyPr/>
        <a:lstStyle/>
        <a:p>
          <a:endParaRPr lang="hr-HR"/>
        </a:p>
      </dgm:t>
    </dgm:pt>
    <dgm:pt modelId="{1D2B7F5F-A0A6-4EF0-8399-F3993938734A}" type="pres">
      <dgm:prSet presAssocID="{D9698C5A-F064-4325-B4B6-D50AFCE1ACE6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5A14EE5-D2C5-4363-8171-AFE603D30B25}" type="pres">
      <dgm:prSet presAssocID="{D9698C5A-F064-4325-B4B6-D50AFCE1ACE6}" presName="spNode" presStyleCnt="0"/>
      <dgm:spPr/>
    </dgm:pt>
    <dgm:pt modelId="{E4F216AB-67DC-4206-974A-C3D1B38370C9}" type="pres">
      <dgm:prSet presAssocID="{6E970730-2AF2-4EB1-ACC5-1155BA9A18B0}" presName="sibTrans" presStyleLbl="sibTrans1D1" presStyleIdx="5" presStyleCnt="7"/>
      <dgm:spPr/>
      <dgm:t>
        <a:bodyPr/>
        <a:lstStyle/>
        <a:p>
          <a:endParaRPr lang="hr-HR"/>
        </a:p>
      </dgm:t>
    </dgm:pt>
    <dgm:pt modelId="{3B8A6A2E-5344-4CAB-89AE-2C21DFA591BB}" type="pres">
      <dgm:prSet presAssocID="{C09115F4-8053-4B76-B0BF-F24BA549C55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05BF734-A0C5-4083-A236-B9842647AFCA}" type="pres">
      <dgm:prSet presAssocID="{C09115F4-8053-4B76-B0BF-F24BA549C551}" presName="spNode" presStyleCnt="0"/>
      <dgm:spPr/>
    </dgm:pt>
    <dgm:pt modelId="{24ADCD98-264A-471E-A972-8C0452CFB57B}" type="pres">
      <dgm:prSet presAssocID="{4BDF47C6-C4CB-48E2-9DF6-55D0940E5B82}" presName="sibTrans" presStyleLbl="sibTrans1D1" presStyleIdx="6" presStyleCnt="7"/>
      <dgm:spPr/>
      <dgm:t>
        <a:bodyPr/>
        <a:lstStyle/>
        <a:p>
          <a:endParaRPr lang="hr-HR"/>
        </a:p>
      </dgm:t>
    </dgm:pt>
  </dgm:ptLst>
  <dgm:cxnLst>
    <dgm:cxn modelId="{2DEDA067-E35E-45D2-8528-FF5B589B364A}" srcId="{A6581561-DC6A-4A5B-AB6B-6CB8C7377F23}" destId="{6A62DBFF-D663-4DB6-9B1B-EA2A866C6CED}" srcOrd="0" destOrd="0" parTransId="{0D152C9F-07A9-45B6-BAD9-230F1BFCB312}" sibTransId="{BF13FD08-80ED-4149-A182-595A5E0E8A8C}"/>
    <dgm:cxn modelId="{4D87EDD5-A5EC-4AA2-8FDF-11849C47C3B2}" type="presOf" srcId="{E1ED3B29-9789-4228-A275-24AFFB6AECA9}" destId="{F7CA377B-27D5-481D-B6DA-857667A5ECA3}" srcOrd="0" destOrd="0" presId="urn:microsoft.com/office/officeart/2005/8/layout/cycle6"/>
    <dgm:cxn modelId="{CBC2802E-FB2C-41C2-82E6-C7BA445F8B27}" srcId="{A6581561-DC6A-4A5B-AB6B-6CB8C7377F23}" destId="{E1ED3B29-9789-4228-A275-24AFFB6AECA9}" srcOrd="1" destOrd="0" parTransId="{B9EA6D80-5F30-4C14-80C8-401C6582E2E4}" sibTransId="{D760BF03-2AF5-4DCE-BD9A-CC4FE64C5372}"/>
    <dgm:cxn modelId="{AC31AEE9-6CD5-4EE2-86B0-C9A075F62100}" type="presOf" srcId="{6E970730-2AF2-4EB1-ACC5-1155BA9A18B0}" destId="{E4F216AB-67DC-4206-974A-C3D1B38370C9}" srcOrd="0" destOrd="0" presId="urn:microsoft.com/office/officeart/2005/8/layout/cycle6"/>
    <dgm:cxn modelId="{B30B651F-4FCC-42C2-AAF3-5772D1E864AA}" type="presOf" srcId="{954CFF98-DBAA-4F63-BDE1-469DD6A372A4}" destId="{06E2F0AA-56C2-4447-8164-293FF83F1A64}" srcOrd="0" destOrd="0" presId="urn:microsoft.com/office/officeart/2005/8/layout/cycle6"/>
    <dgm:cxn modelId="{996619CC-33AF-4037-AD64-739FFEF56DC6}" type="presOf" srcId="{B0F22BAC-5D30-455F-88F6-E186ED2EF7E2}" destId="{DC9111D5-CABA-420B-8AB3-6BCA0700AB52}" srcOrd="0" destOrd="0" presId="urn:microsoft.com/office/officeart/2005/8/layout/cycle6"/>
    <dgm:cxn modelId="{B422DD04-019D-4835-ABC8-A8C8840FF964}" type="presOf" srcId="{A6581561-DC6A-4A5B-AB6B-6CB8C7377F23}" destId="{842E9E06-FD04-4F49-835E-5E69FDE53566}" srcOrd="0" destOrd="0" presId="urn:microsoft.com/office/officeart/2005/8/layout/cycle6"/>
    <dgm:cxn modelId="{344809F4-236F-4995-81E9-45AC126386BB}" type="presOf" srcId="{697B4641-96EA-47CD-9CBB-F654493183D4}" destId="{2DFAADCF-F64B-4B29-9CD5-117D4B022D3F}" srcOrd="0" destOrd="0" presId="urn:microsoft.com/office/officeart/2005/8/layout/cycle6"/>
    <dgm:cxn modelId="{958EC260-EF9C-402F-A1DC-12CDE13A2C4C}" type="presOf" srcId="{B684C59B-3531-403C-B9B0-EC839FC17AEB}" destId="{75A07A9D-BDD7-4F56-B1FE-427C9D33CB81}" srcOrd="0" destOrd="0" presId="urn:microsoft.com/office/officeart/2005/8/layout/cycle6"/>
    <dgm:cxn modelId="{9D3A4EBE-A228-420E-8C8D-14FFB8AFE0EC}" srcId="{A6581561-DC6A-4A5B-AB6B-6CB8C7377F23}" destId="{B684C59B-3531-403C-B9B0-EC839FC17AEB}" srcOrd="3" destOrd="0" parTransId="{08461510-CF59-4D52-B2C9-B851E46388D9}" sibTransId="{B0F22BAC-5D30-455F-88F6-E186ED2EF7E2}"/>
    <dgm:cxn modelId="{D03FF33F-182B-48A5-83C9-6A3E12CD0EE2}" srcId="{A6581561-DC6A-4A5B-AB6B-6CB8C7377F23}" destId="{697B4641-96EA-47CD-9CBB-F654493183D4}" srcOrd="2" destOrd="0" parTransId="{2F7AAED3-0434-4123-B00D-A9D1D9E4AF1D}" sibTransId="{954CFF98-DBAA-4F63-BDE1-469DD6A372A4}"/>
    <dgm:cxn modelId="{1A8F4B8B-5728-4A28-9CA2-89C338B2658F}" type="presOf" srcId="{6A62DBFF-D663-4DB6-9B1B-EA2A866C6CED}" destId="{54B28545-E02D-4F46-952B-10F7621E1C13}" srcOrd="0" destOrd="0" presId="urn:microsoft.com/office/officeart/2005/8/layout/cycle6"/>
    <dgm:cxn modelId="{C6A37D19-7F37-485C-B387-F985992CD397}" type="presOf" srcId="{D9698C5A-F064-4325-B4B6-D50AFCE1ACE6}" destId="{1D2B7F5F-A0A6-4EF0-8399-F3993938734A}" srcOrd="0" destOrd="0" presId="urn:microsoft.com/office/officeart/2005/8/layout/cycle6"/>
    <dgm:cxn modelId="{7C8FB69D-0E28-4ADB-956A-C8CD1A250B93}" type="presOf" srcId="{BF13FD08-80ED-4149-A182-595A5E0E8A8C}" destId="{BF9A2CD1-A4DF-42EA-BA11-DEE9C3EBFBED}" srcOrd="0" destOrd="0" presId="urn:microsoft.com/office/officeart/2005/8/layout/cycle6"/>
    <dgm:cxn modelId="{A00425B2-A6D4-482D-8CBC-7606BCA44A48}" srcId="{A6581561-DC6A-4A5B-AB6B-6CB8C7377F23}" destId="{D9698C5A-F064-4325-B4B6-D50AFCE1ACE6}" srcOrd="5" destOrd="0" parTransId="{8CF57522-978D-45EA-A735-1D4E9751BBD5}" sibTransId="{6E970730-2AF2-4EB1-ACC5-1155BA9A18B0}"/>
    <dgm:cxn modelId="{C6593D19-E28B-48B9-8673-241939C83E45}" srcId="{A6581561-DC6A-4A5B-AB6B-6CB8C7377F23}" destId="{C09115F4-8053-4B76-B0BF-F24BA549C551}" srcOrd="6" destOrd="0" parTransId="{09471D1C-8295-4D51-BF93-FC1D321957B9}" sibTransId="{4BDF47C6-C4CB-48E2-9DF6-55D0940E5B82}"/>
    <dgm:cxn modelId="{D9B3B5EF-1BAB-4EE0-8FAE-36A2F384CE92}" srcId="{A6581561-DC6A-4A5B-AB6B-6CB8C7377F23}" destId="{FA6F0BFD-5E3B-4292-921D-FBE1D3371D13}" srcOrd="4" destOrd="0" parTransId="{152FD428-87B3-4940-8316-7ED68DCFC934}" sibTransId="{87FF5177-BDA2-4193-B22E-96AA22699679}"/>
    <dgm:cxn modelId="{3154F6A0-8743-495E-8AAD-3DCCA1DF5090}" type="presOf" srcId="{D760BF03-2AF5-4DCE-BD9A-CC4FE64C5372}" destId="{CDA8A9F3-8C5B-4FEE-BD8D-B88EDCFF8693}" srcOrd="0" destOrd="0" presId="urn:microsoft.com/office/officeart/2005/8/layout/cycle6"/>
    <dgm:cxn modelId="{3EE10E54-F178-4789-AAB1-BAFD6097048B}" type="presOf" srcId="{FA6F0BFD-5E3B-4292-921D-FBE1D3371D13}" destId="{CEE4BB37-AEEC-4240-8779-C78C8ADD9DB0}" srcOrd="0" destOrd="0" presId="urn:microsoft.com/office/officeart/2005/8/layout/cycle6"/>
    <dgm:cxn modelId="{6C481F87-B67B-4292-BA4C-F431FA0C65AA}" type="presOf" srcId="{C09115F4-8053-4B76-B0BF-F24BA549C551}" destId="{3B8A6A2E-5344-4CAB-89AE-2C21DFA591BB}" srcOrd="0" destOrd="0" presId="urn:microsoft.com/office/officeart/2005/8/layout/cycle6"/>
    <dgm:cxn modelId="{738B84E3-D111-43E5-AFA5-F5E55155A3E3}" type="presOf" srcId="{4BDF47C6-C4CB-48E2-9DF6-55D0940E5B82}" destId="{24ADCD98-264A-471E-A972-8C0452CFB57B}" srcOrd="0" destOrd="0" presId="urn:microsoft.com/office/officeart/2005/8/layout/cycle6"/>
    <dgm:cxn modelId="{34CAB989-5C2C-46F1-988C-2802AB5F0768}" type="presOf" srcId="{87FF5177-BDA2-4193-B22E-96AA22699679}" destId="{E0048E57-FA28-403C-9F60-9CBD166D7D6A}" srcOrd="0" destOrd="0" presId="urn:microsoft.com/office/officeart/2005/8/layout/cycle6"/>
    <dgm:cxn modelId="{2BBF0A1F-7127-457D-BFBC-FF19C2818F73}" type="presParOf" srcId="{842E9E06-FD04-4F49-835E-5E69FDE53566}" destId="{54B28545-E02D-4F46-952B-10F7621E1C13}" srcOrd="0" destOrd="0" presId="urn:microsoft.com/office/officeart/2005/8/layout/cycle6"/>
    <dgm:cxn modelId="{37DB18C3-5F8A-4BEB-AA48-6ACFEE06A78B}" type="presParOf" srcId="{842E9E06-FD04-4F49-835E-5E69FDE53566}" destId="{002064EF-2DBE-4F09-9A7A-40E91D360682}" srcOrd="1" destOrd="0" presId="urn:microsoft.com/office/officeart/2005/8/layout/cycle6"/>
    <dgm:cxn modelId="{A98B3A9C-0D39-449A-A574-FF0E29F403C2}" type="presParOf" srcId="{842E9E06-FD04-4F49-835E-5E69FDE53566}" destId="{BF9A2CD1-A4DF-42EA-BA11-DEE9C3EBFBED}" srcOrd="2" destOrd="0" presId="urn:microsoft.com/office/officeart/2005/8/layout/cycle6"/>
    <dgm:cxn modelId="{9A7A48CD-4719-4063-8506-C440271FBDFC}" type="presParOf" srcId="{842E9E06-FD04-4F49-835E-5E69FDE53566}" destId="{F7CA377B-27D5-481D-B6DA-857667A5ECA3}" srcOrd="3" destOrd="0" presId="urn:microsoft.com/office/officeart/2005/8/layout/cycle6"/>
    <dgm:cxn modelId="{79E78367-0815-4C53-BA1F-25DE200FF40A}" type="presParOf" srcId="{842E9E06-FD04-4F49-835E-5E69FDE53566}" destId="{F2696104-1437-4DF9-BECE-F392596AC1B8}" srcOrd="4" destOrd="0" presId="urn:microsoft.com/office/officeart/2005/8/layout/cycle6"/>
    <dgm:cxn modelId="{80022939-C02E-4F87-9C8C-0A715726BF7D}" type="presParOf" srcId="{842E9E06-FD04-4F49-835E-5E69FDE53566}" destId="{CDA8A9F3-8C5B-4FEE-BD8D-B88EDCFF8693}" srcOrd="5" destOrd="0" presId="urn:microsoft.com/office/officeart/2005/8/layout/cycle6"/>
    <dgm:cxn modelId="{8C0AA46D-CC31-47DE-AF79-22CA6E2F083F}" type="presParOf" srcId="{842E9E06-FD04-4F49-835E-5E69FDE53566}" destId="{2DFAADCF-F64B-4B29-9CD5-117D4B022D3F}" srcOrd="6" destOrd="0" presId="urn:microsoft.com/office/officeart/2005/8/layout/cycle6"/>
    <dgm:cxn modelId="{9F81145F-EA5C-454C-8A9D-D72ECD6B27F9}" type="presParOf" srcId="{842E9E06-FD04-4F49-835E-5E69FDE53566}" destId="{8E17E009-0191-4CA3-9B90-86A3FD9083BB}" srcOrd="7" destOrd="0" presId="urn:microsoft.com/office/officeart/2005/8/layout/cycle6"/>
    <dgm:cxn modelId="{DABF6491-3055-49D6-8438-9928E8C18164}" type="presParOf" srcId="{842E9E06-FD04-4F49-835E-5E69FDE53566}" destId="{06E2F0AA-56C2-4447-8164-293FF83F1A64}" srcOrd="8" destOrd="0" presId="urn:microsoft.com/office/officeart/2005/8/layout/cycle6"/>
    <dgm:cxn modelId="{DAA76269-D25A-4C3B-9FED-922B0AB9B04D}" type="presParOf" srcId="{842E9E06-FD04-4F49-835E-5E69FDE53566}" destId="{75A07A9D-BDD7-4F56-B1FE-427C9D33CB81}" srcOrd="9" destOrd="0" presId="urn:microsoft.com/office/officeart/2005/8/layout/cycle6"/>
    <dgm:cxn modelId="{0370BE4F-9B24-45EA-9D1E-FE460F6D828F}" type="presParOf" srcId="{842E9E06-FD04-4F49-835E-5E69FDE53566}" destId="{DC453171-96B2-43F6-B5B7-02C6E49B0F70}" srcOrd="10" destOrd="0" presId="urn:microsoft.com/office/officeart/2005/8/layout/cycle6"/>
    <dgm:cxn modelId="{85E46E46-A27F-4249-980C-01B20555CD4B}" type="presParOf" srcId="{842E9E06-FD04-4F49-835E-5E69FDE53566}" destId="{DC9111D5-CABA-420B-8AB3-6BCA0700AB52}" srcOrd="11" destOrd="0" presId="urn:microsoft.com/office/officeart/2005/8/layout/cycle6"/>
    <dgm:cxn modelId="{C8557E9C-9B53-44C3-AA80-782967A84C6E}" type="presParOf" srcId="{842E9E06-FD04-4F49-835E-5E69FDE53566}" destId="{CEE4BB37-AEEC-4240-8779-C78C8ADD9DB0}" srcOrd="12" destOrd="0" presId="urn:microsoft.com/office/officeart/2005/8/layout/cycle6"/>
    <dgm:cxn modelId="{2B529011-C9C2-44AF-BF73-F2E77E488671}" type="presParOf" srcId="{842E9E06-FD04-4F49-835E-5E69FDE53566}" destId="{D772C05F-4DEF-48F9-8A19-7FDA6A8DA57C}" srcOrd="13" destOrd="0" presId="urn:microsoft.com/office/officeart/2005/8/layout/cycle6"/>
    <dgm:cxn modelId="{92E0FD84-8195-4F2E-A18B-48ED2BF4245D}" type="presParOf" srcId="{842E9E06-FD04-4F49-835E-5E69FDE53566}" destId="{E0048E57-FA28-403C-9F60-9CBD166D7D6A}" srcOrd="14" destOrd="0" presId="urn:microsoft.com/office/officeart/2005/8/layout/cycle6"/>
    <dgm:cxn modelId="{661927B6-D3D8-462E-ABEB-0C67D98E5083}" type="presParOf" srcId="{842E9E06-FD04-4F49-835E-5E69FDE53566}" destId="{1D2B7F5F-A0A6-4EF0-8399-F3993938734A}" srcOrd="15" destOrd="0" presId="urn:microsoft.com/office/officeart/2005/8/layout/cycle6"/>
    <dgm:cxn modelId="{EDA31FE7-BDEF-4B91-8419-3DEA6EFFD166}" type="presParOf" srcId="{842E9E06-FD04-4F49-835E-5E69FDE53566}" destId="{45A14EE5-D2C5-4363-8171-AFE603D30B25}" srcOrd="16" destOrd="0" presId="urn:microsoft.com/office/officeart/2005/8/layout/cycle6"/>
    <dgm:cxn modelId="{8C84BE0A-85E2-4974-A74E-F14D57EACA74}" type="presParOf" srcId="{842E9E06-FD04-4F49-835E-5E69FDE53566}" destId="{E4F216AB-67DC-4206-974A-C3D1B38370C9}" srcOrd="17" destOrd="0" presId="urn:microsoft.com/office/officeart/2005/8/layout/cycle6"/>
    <dgm:cxn modelId="{B162E53C-FAC9-4137-B069-2016ECEF09DE}" type="presParOf" srcId="{842E9E06-FD04-4F49-835E-5E69FDE53566}" destId="{3B8A6A2E-5344-4CAB-89AE-2C21DFA591BB}" srcOrd="18" destOrd="0" presId="urn:microsoft.com/office/officeart/2005/8/layout/cycle6"/>
    <dgm:cxn modelId="{5067F5D2-6C46-4D00-BB41-9C6E6B8F473D}" type="presParOf" srcId="{842E9E06-FD04-4F49-835E-5E69FDE53566}" destId="{805BF734-A0C5-4083-A236-B9842647AFCA}" srcOrd="19" destOrd="0" presId="urn:microsoft.com/office/officeart/2005/8/layout/cycle6"/>
    <dgm:cxn modelId="{054DE287-4272-449A-B960-FC7A01CD5C9B}" type="presParOf" srcId="{842E9E06-FD04-4F49-835E-5E69FDE53566}" destId="{24ADCD98-264A-471E-A972-8C0452CFB57B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94DBD8-5B9B-403C-B227-74918FDB2E5D}" type="doc">
      <dgm:prSet loTypeId="urn:microsoft.com/office/officeart/2005/8/layout/radial1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6F741DD1-D815-4BEC-9155-29CC639FB096}">
      <dgm:prSet phldrT="[Tekst]"/>
      <dgm:spPr/>
      <dgm:t>
        <a:bodyPr/>
        <a:lstStyle/>
        <a:p>
          <a:r>
            <a:rPr lang="hr-HR" dirty="0"/>
            <a:t>UČENIK</a:t>
          </a:r>
        </a:p>
      </dgm:t>
    </dgm:pt>
    <dgm:pt modelId="{599A54F8-C600-4E62-A276-AF63191D3750}" type="parTrans" cxnId="{118BC69A-8A1D-41ED-BC27-CA583B62A48A}">
      <dgm:prSet/>
      <dgm:spPr/>
      <dgm:t>
        <a:bodyPr/>
        <a:lstStyle/>
        <a:p>
          <a:endParaRPr lang="hr-HR"/>
        </a:p>
      </dgm:t>
    </dgm:pt>
    <dgm:pt modelId="{DD92B364-9BF9-4044-A8C8-F34A30FEFEAE}" type="sibTrans" cxnId="{118BC69A-8A1D-41ED-BC27-CA583B62A48A}">
      <dgm:prSet/>
      <dgm:spPr/>
      <dgm:t>
        <a:bodyPr/>
        <a:lstStyle/>
        <a:p>
          <a:endParaRPr lang="hr-HR"/>
        </a:p>
      </dgm:t>
    </dgm:pt>
    <dgm:pt modelId="{A9AA060B-D625-4590-B9B4-772DBB162737}">
      <dgm:prSet phldrT="[Tekst]"/>
      <dgm:spPr/>
      <dgm:t>
        <a:bodyPr/>
        <a:lstStyle/>
        <a:p>
          <a:r>
            <a:rPr lang="hr-HR" dirty="0"/>
            <a:t>UČITELJI/</a:t>
          </a:r>
        </a:p>
        <a:p>
          <a:r>
            <a:rPr lang="hr-HR" dirty="0"/>
            <a:t>NASTAVNICI</a:t>
          </a:r>
        </a:p>
      </dgm:t>
    </dgm:pt>
    <dgm:pt modelId="{91B67272-9739-4514-B059-699C74D0655C}" type="parTrans" cxnId="{4D04D672-81B2-4E16-9C2D-A368F942746F}">
      <dgm:prSet/>
      <dgm:spPr/>
      <dgm:t>
        <a:bodyPr/>
        <a:lstStyle/>
        <a:p>
          <a:endParaRPr lang="hr-HR"/>
        </a:p>
      </dgm:t>
    </dgm:pt>
    <dgm:pt modelId="{F192D238-AFB0-45C8-A05D-9A849799F834}" type="sibTrans" cxnId="{4D04D672-81B2-4E16-9C2D-A368F942746F}">
      <dgm:prSet/>
      <dgm:spPr/>
      <dgm:t>
        <a:bodyPr/>
        <a:lstStyle/>
        <a:p>
          <a:endParaRPr lang="hr-HR"/>
        </a:p>
      </dgm:t>
    </dgm:pt>
    <dgm:pt modelId="{A18BEE73-8CF7-44CE-B7A0-33D1D9886931}">
      <dgm:prSet phldrT="[Tekst]"/>
      <dgm:spPr/>
      <dgm:t>
        <a:bodyPr/>
        <a:lstStyle/>
        <a:p>
          <a:r>
            <a:rPr lang="hr-HR" dirty="0"/>
            <a:t>CZSS</a:t>
          </a:r>
        </a:p>
      </dgm:t>
    </dgm:pt>
    <dgm:pt modelId="{8D1EF6D8-1AB2-403D-BFCC-5936061CF19B}" type="parTrans" cxnId="{E049BC60-E728-4625-AFF8-63B843630C6B}">
      <dgm:prSet/>
      <dgm:spPr/>
      <dgm:t>
        <a:bodyPr/>
        <a:lstStyle/>
        <a:p>
          <a:endParaRPr lang="hr-HR"/>
        </a:p>
      </dgm:t>
    </dgm:pt>
    <dgm:pt modelId="{6EE33373-EC23-467D-AF54-05D868ED6EE7}" type="sibTrans" cxnId="{E049BC60-E728-4625-AFF8-63B843630C6B}">
      <dgm:prSet/>
      <dgm:spPr/>
      <dgm:t>
        <a:bodyPr/>
        <a:lstStyle/>
        <a:p>
          <a:endParaRPr lang="hr-HR"/>
        </a:p>
      </dgm:t>
    </dgm:pt>
    <dgm:pt modelId="{0F593EC8-71D2-4076-BA02-ACAC78525EF9}">
      <dgm:prSet phldrT="[Tekst]"/>
      <dgm:spPr/>
      <dgm:t>
        <a:bodyPr/>
        <a:lstStyle/>
        <a:p>
          <a:r>
            <a:rPr lang="hr-HR" dirty="0"/>
            <a:t>RADNI INSTRUKTORI /STRUČNI UČITELJI</a:t>
          </a:r>
        </a:p>
      </dgm:t>
    </dgm:pt>
    <dgm:pt modelId="{F35CE3BC-91AD-4A97-925C-397F70898ADD}" type="parTrans" cxnId="{1FC31889-60F9-4640-BD28-C05000570E31}">
      <dgm:prSet/>
      <dgm:spPr/>
      <dgm:t>
        <a:bodyPr/>
        <a:lstStyle/>
        <a:p>
          <a:endParaRPr lang="hr-HR"/>
        </a:p>
      </dgm:t>
    </dgm:pt>
    <dgm:pt modelId="{8BE2484E-38E2-47E1-811D-1247BCB379D6}" type="sibTrans" cxnId="{1FC31889-60F9-4640-BD28-C05000570E31}">
      <dgm:prSet/>
      <dgm:spPr/>
      <dgm:t>
        <a:bodyPr/>
        <a:lstStyle/>
        <a:p>
          <a:endParaRPr lang="hr-HR"/>
        </a:p>
      </dgm:t>
    </dgm:pt>
    <dgm:pt modelId="{7F1D722A-026C-44C4-B058-4697C8A2BB94}">
      <dgm:prSet phldrT="[Tekst]"/>
      <dgm:spPr/>
      <dgm:t>
        <a:bodyPr/>
        <a:lstStyle/>
        <a:p>
          <a:r>
            <a:rPr lang="hr-HR" dirty="0"/>
            <a:t>LIJEČNICI SPECIJALISTI</a:t>
          </a:r>
        </a:p>
      </dgm:t>
    </dgm:pt>
    <dgm:pt modelId="{896FFE33-B8FA-4882-B992-73D0DD27BA1C}" type="parTrans" cxnId="{38F42784-FEA5-49E8-83A2-6842CACCADE0}">
      <dgm:prSet/>
      <dgm:spPr/>
      <dgm:t>
        <a:bodyPr/>
        <a:lstStyle/>
        <a:p>
          <a:endParaRPr lang="hr-HR"/>
        </a:p>
      </dgm:t>
    </dgm:pt>
    <dgm:pt modelId="{869E651A-BA73-432F-95EB-C804D1362B98}" type="sibTrans" cxnId="{38F42784-FEA5-49E8-83A2-6842CACCADE0}">
      <dgm:prSet/>
      <dgm:spPr/>
      <dgm:t>
        <a:bodyPr/>
        <a:lstStyle/>
        <a:p>
          <a:endParaRPr lang="hr-HR"/>
        </a:p>
      </dgm:t>
    </dgm:pt>
    <dgm:pt modelId="{9B77EC98-297F-4392-838E-9538FD3A2B18}">
      <dgm:prSet/>
      <dgm:spPr/>
      <dgm:t>
        <a:bodyPr/>
        <a:lstStyle/>
        <a:p>
          <a:r>
            <a:rPr lang="hr-HR" dirty="0"/>
            <a:t>STRUČNI SURADNICI</a:t>
          </a:r>
        </a:p>
      </dgm:t>
    </dgm:pt>
    <dgm:pt modelId="{C968F890-2A32-474B-8CD7-4B472B1BC3DA}" type="parTrans" cxnId="{7F018498-9AD4-4AD7-A51A-0722336C9B0D}">
      <dgm:prSet/>
      <dgm:spPr/>
      <dgm:t>
        <a:bodyPr/>
        <a:lstStyle/>
        <a:p>
          <a:endParaRPr lang="hr-HR"/>
        </a:p>
      </dgm:t>
    </dgm:pt>
    <dgm:pt modelId="{09029560-D12A-40AA-87DC-D155C51C19F8}" type="sibTrans" cxnId="{7F018498-9AD4-4AD7-A51A-0722336C9B0D}">
      <dgm:prSet/>
      <dgm:spPr/>
      <dgm:t>
        <a:bodyPr/>
        <a:lstStyle/>
        <a:p>
          <a:endParaRPr lang="hr-HR"/>
        </a:p>
      </dgm:t>
    </dgm:pt>
    <dgm:pt modelId="{E1FAC721-C47D-4915-A7BC-F149AA4F7317}">
      <dgm:prSet/>
      <dgm:spPr/>
      <dgm:t>
        <a:bodyPr/>
        <a:lstStyle/>
        <a:p>
          <a:r>
            <a:rPr lang="hr-HR" dirty="0"/>
            <a:t>ODGAJATELJI</a:t>
          </a:r>
        </a:p>
      </dgm:t>
    </dgm:pt>
    <dgm:pt modelId="{B631904B-0018-4E5A-A477-AC71A1617DDF}" type="parTrans" cxnId="{884E8F61-D757-499C-A1EA-1235157A4DBF}">
      <dgm:prSet/>
      <dgm:spPr/>
      <dgm:t>
        <a:bodyPr/>
        <a:lstStyle/>
        <a:p>
          <a:endParaRPr lang="hr-HR"/>
        </a:p>
      </dgm:t>
    </dgm:pt>
    <dgm:pt modelId="{8C8F3F26-3CE2-470F-A743-33C0884370F0}" type="sibTrans" cxnId="{884E8F61-D757-499C-A1EA-1235157A4DBF}">
      <dgm:prSet/>
      <dgm:spPr/>
      <dgm:t>
        <a:bodyPr/>
        <a:lstStyle/>
        <a:p>
          <a:endParaRPr lang="hr-HR"/>
        </a:p>
      </dgm:t>
    </dgm:pt>
    <dgm:pt modelId="{41BC0A81-ABA1-4757-90AC-18DE262E2252}">
      <dgm:prSet/>
      <dgm:spPr/>
      <dgm:t>
        <a:bodyPr/>
        <a:lstStyle/>
        <a:p>
          <a:r>
            <a:rPr lang="hr-HR" dirty="0"/>
            <a:t>RODITELJI</a:t>
          </a:r>
        </a:p>
      </dgm:t>
    </dgm:pt>
    <dgm:pt modelId="{1D22DD20-C7A5-4B44-A1A4-815D6C698442}" type="parTrans" cxnId="{3C351374-EEEF-4079-B8CF-56B22401F664}">
      <dgm:prSet/>
      <dgm:spPr/>
      <dgm:t>
        <a:bodyPr/>
        <a:lstStyle/>
        <a:p>
          <a:endParaRPr lang="hr-HR"/>
        </a:p>
      </dgm:t>
    </dgm:pt>
    <dgm:pt modelId="{B413C36C-C4B2-4821-B85A-D72A878434DF}" type="sibTrans" cxnId="{3C351374-EEEF-4079-B8CF-56B22401F664}">
      <dgm:prSet/>
      <dgm:spPr/>
      <dgm:t>
        <a:bodyPr/>
        <a:lstStyle/>
        <a:p>
          <a:endParaRPr lang="hr-HR"/>
        </a:p>
      </dgm:t>
    </dgm:pt>
    <dgm:pt modelId="{EBA097FE-C97D-442C-B70F-47683737AD1F}">
      <dgm:prSet/>
      <dgm:spPr/>
      <dgm:t>
        <a:bodyPr/>
        <a:lstStyle/>
        <a:p>
          <a:r>
            <a:rPr lang="hr-HR" dirty="0"/>
            <a:t>POMOĆNICI U NASTAVI</a:t>
          </a:r>
        </a:p>
      </dgm:t>
    </dgm:pt>
    <dgm:pt modelId="{4043DF7A-8BB8-459A-9E88-8F455C99CEED}" type="parTrans" cxnId="{E4F5C471-5860-48B1-92DC-BB96E9A875C4}">
      <dgm:prSet/>
      <dgm:spPr/>
      <dgm:t>
        <a:bodyPr/>
        <a:lstStyle/>
        <a:p>
          <a:endParaRPr lang="hr-HR"/>
        </a:p>
      </dgm:t>
    </dgm:pt>
    <dgm:pt modelId="{A9AE6B50-EA97-4866-A94C-54C72B2B0176}" type="sibTrans" cxnId="{E4F5C471-5860-48B1-92DC-BB96E9A875C4}">
      <dgm:prSet/>
      <dgm:spPr/>
      <dgm:t>
        <a:bodyPr/>
        <a:lstStyle/>
        <a:p>
          <a:endParaRPr lang="hr-HR"/>
        </a:p>
      </dgm:t>
    </dgm:pt>
    <dgm:pt modelId="{6CBDAD42-8283-4876-9880-25B9EA392E63}" type="pres">
      <dgm:prSet presAssocID="{4D94DBD8-5B9B-403C-B227-74918FDB2E5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FCED0F9-25C8-4B10-A5E1-560A50B4B3FE}" type="pres">
      <dgm:prSet presAssocID="{6F741DD1-D815-4BEC-9155-29CC639FB096}" presName="centerShape" presStyleLbl="node0" presStyleIdx="0" presStyleCnt="1"/>
      <dgm:spPr/>
      <dgm:t>
        <a:bodyPr/>
        <a:lstStyle/>
        <a:p>
          <a:endParaRPr lang="hr-HR"/>
        </a:p>
      </dgm:t>
    </dgm:pt>
    <dgm:pt modelId="{BB7B73B8-8419-48C9-9F4D-AC16EECA8190}" type="pres">
      <dgm:prSet presAssocID="{91B67272-9739-4514-B059-699C74D0655C}" presName="Name9" presStyleLbl="parChTrans1D2" presStyleIdx="0" presStyleCnt="8"/>
      <dgm:spPr/>
      <dgm:t>
        <a:bodyPr/>
        <a:lstStyle/>
        <a:p>
          <a:endParaRPr lang="hr-HR"/>
        </a:p>
      </dgm:t>
    </dgm:pt>
    <dgm:pt modelId="{CB834A14-4764-403D-9D42-3712A663915B}" type="pres">
      <dgm:prSet presAssocID="{91B67272-9739-4514-B059-699C74D0655C}" presName="connTx" presStyleLbl="parChTrans1D2" presStyleIdx="0" presStyleCnt="8"/>
      <dgm:spPr/>
      <dgm:t>
        <a:bodyPr/>
        <a:lstStyle/>
        <a:p>
          <a:endParaRPr lang="hr-HR"/>
        </a:p>
      </dgm:t>
    </dgm:pt>
    <dgm:pt modelId="{5882192D-A93E-40BA-8AF0-25034B180553}" type="pres">
      <dgm:prSet presAssocID="{A9AA060B-D625-4590-B9B4-772DBB162737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0F52C4B-4A9C-4E36-AE8D-E34E4BFB1ED2}" type="pres">
      <dgm:prSet presAssocID="{8D1EF6D8-1AB2-403D-BFCC-5936061CF19B}" presName="Name9" presStyleLbl="parChTrans1D2" presStyleIdx="1" presStyleCnt="8"/>
      <dgm:spPr/>
      <dgm:t>
        <a:bodyPr/>
        <a:lstStyle/>
        <a:p>
          <a:endParaRPr lang="hr-HR"/>
        </a:p>
      </dgm:t>
    </dgm:pt>
    <dgm:pt modelId="{30F010AF-7253-446E-9C56-2C135A25F086}" type="pres">
      <dgm:prSet presAssocID="{8D1EF6D8-1AB2-403D-BFCC-5936061CF19B}" presName="connTx" presStyleLbl="parChTrans1D2" presStyleIdx="1" presStyleCnt="8"/>
      <dgm:spPr/>
      <dgm:t>
        <a:bodyPr/>
        <a:lstStyle/>
        <a:p>
          <a:endParaRPr lang="hr-HR"/>
        </a:p>
      </dgm:t>
    </dgm:pt>
    <dgm:pt modelId="{B196F813-BED2-4A44-AF98-ABBF5F4D1F4A}" type="pres">
      <dgm:prSet presAssocID="{A18BEE73-8CF7-44CE-B7A0-33D1D9886931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0F3BBD7-39E0-4EAA-ACB1-DF81E0E3A177}" type="pres">
      <dgm:prSet presAssocID="{1D22DD20-C7A5-4B44-A1A4-815D6C698442}" presName="Name9" presStyleLbl="parChTrans1D2" presStyleIdx="2" presStyleCnt="8"/>
      <dgm:spPr/>
      <dgm:t>
        <a:bodyPr/>
        <a:lstStyle/>
        <a:p>
          <a:endParaRPr lang="hr-HR"/>
        </a:p>
      </dgm:t>
    </dgm:pt>
    <dgm:pt modelId="{22E7FF09-6B77-412B-B3CE-B96D93AA2122}" type="pres">
      <dgm:prSet presAssocID="{1D22DD20-C7A5-4B44-A1A4-815D6C698442}" presName="connTx" presStyleLbl="parChTrans1D2" presStyleIdx="2" presStyleCnt="8"/>
      <dgm:spPr/>
      <dgm:t>
        <a:bodyPr/>
        <a:lstStyle/>
        <a:p>
          <a:endParaRPr lang="hr-HR"/>
        </a:p>
      </dgm:t>
    </dgm:pt>
    <dgm:pt modelId="{85A4674F-3553-4DF8-9EC9-BED36E7BA7B2}" type="pres">
      <dgm:prSet presAssocID="{41BC0A81-ABA1-4757-90AC-18DE262E2252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0CC2FD9-497E-4248-91B4-E806E63F7058}" type="pres">
      <dgm:prSet presAssocID="{4043DF7A-8BB8-459A-9E88-8F455C99CEED}" presName="Name9" presStyleLbl="parChTrans1D2" presStyleIdx="3" presStyleCnt="8"/>
      <dgm:spPr/>
      <dgm:t>
        <a:bodyPr/>
        <a:lstStyle/>
        <a:p>
          <a:endParaRPr lang="hr-HR"/>
        </a:p>
      </dgm:t>
    </dgm:pt>
    <dgm:pt modelId="{1122AA3B-6290-4CDE-8730-516581C66F77}" type="pres">
      <dgm:prSet presAssocID="{4043DF7A-8BB8-459A-9E88-8F455C99CEED}" presName="connTx" presStyleLbl="parChTrans1D2" presStyleIdx="3" presStyleCnt="8"/>
      <dgm:spPr/>
      <dgm:t>
        <a:bodyPr/>
        <a:lstStyle/>
        <a:p>
          <a:endParaRPr lang="hr-HR"/>
        </a:p>
      </dgm:t>
    </dgm:pt>
    <dgm:pt modelId="{B1A67E6D-96B6-4771-B318-E148DB724B56}" type="pres">
      <dgm:prSet presAssocID="{EBA097FE-C97D-442C-B70F-47683737AD1F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66ED4DD-A682-4DF9-A122-0D6B6F952796}" type="pres">
      <dgm:prSet presAssocID="{F35CE3BC-91AD-4A97-925C-397F70898ADD}" presName="Name9" presStyleLbl="parChTrans1D2" presStyleIdx="4" presStyleCnt="8"/>
      <dgm:spPr/>
      <dgm:t>
        <a:bodyPr/>
        <a:lstStyle/>
        <a:p>
          <a:endParaRPr lang="hr-HR"/>
        </a:p>
      </dgm:t>
    </dgm:pt>
    <dgm:pt modelId="{A236F47E-2254-4210-8A58-4D58047FF8AD}" type="pres">
      <dgm:prSet presAssocID="{F35CE3BC-91AD-4A97-925C-397F70898ADD}" presName="connTx" presStyleLbl="parChTrans1D2" presStyleIdx="4" presStyleCnt="8"/>
      <dgm:spPr/>
      <dgm:t>
        <a:bodyPr/>
        <a:lstStyle/>
        <a:p>
          <a:endParaRPr lang="hr-HR"/>
        </a:p>
      </dgm:t>
    </dgm:pt>
    <dgm:pt modelId="{8F7DE498-6006-45FC-8055-86019334D394}" type="pres">
      <dgm:prSet presAssocID="{0F593EC8-71D2-4076-BA02-ACAC78525EF9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128AB38-A7AC-4AF8-8FB6-53CAEBEE1D2D}" type="pres">
      <dgm:prSet presAssocID="{896FFE33-B8FA-4882-B992-73D0DD27BA1C}" presName="Name9" presStyleLbl="parChTrans1D2" presStyleIdx="5" presStyleCnt="8"/>
      <dgm:spPr/>
      <dgm:t>
        <a:bodyPr/>
        <a:lstStyle/>
        <a:p>
          <a:endParaRPr lang="hr-HR"/>
        </a:p>
      </dgm:t>
    </dgm:pt>
    <dgm:pt modelId="{ACC739E0-47C3-4288-92D1-4C6F1330CF2E}" type="pres">
      <dgm:prSet presAssocID="{896FFE33-B8FA-4882-B992-73D0DD27BA1C}" presName="connTx" presStyleLbl="parChTrans1D2" presStyleIdx="5" presStyleCnt="8"/>
      <dgm:spPr/>
      <dgm:t>
        <a:bodyPr/>
        <a:lstStyle/>
        <a:p>
          <a:endParaRPr lang="hr-HR"/>
        </a:p>
      </dgm:t>
    </dgm:pt>
    <dgm:pt modelId="{F96F5170-6073-4079-A0CD-F8F0B854C648}" type="pres">
      <dgm:prSet presAssocID="{7F1D722A-026C-44C4-B058-4697C8A2BB94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42FD29F-922C-4C3C-995A-5EB1C003F4BF}" type="pres">
      <dgm:prSet presAssocID="{B631904B-0018-4E5A-A477-AC71A1617DDF}" presName="Name9" presStyleLbl="parChTrans1D2" presStyleIdx="6" presStyleCnt="8"/>
      <dgm:spPr/>
      <dgm:t>
        <a:bodyPr/>
        <a:lstStyle/>
        <a:p>
          <a:endParaRPr lang="hr-HR"/>
        </a:p>
      </dgm:t>
    </dgm:pt>
    <dgm:pt modelId="{D0A8021F-20CE-44F7-9FF7-06C257358B04}" type="pres">
      <dgm:prSet presAssocID="{B631904B-0018-4E5A-A477-AC71A1617DDF}" presName="connTx" presStyleLbl="parChTrans1D2" presStyleIdx="6" presStyleCnt="8"/>
      <dgm:spPr/>
      <dgm:t>
        <a:bodyPr/>
        <a:lstStyle/>
        <a:p>
          <a:endParaRPr lang="hr-HR"/>
        </a:p>
      </dgm:t>
    </dgm:pt>
    <dgm:pt modelId="{0342CDC3-0C6C-4134-9244-A072A7454830}" type="pres">
      <dgm:prSet presAssocID="{E1FAC721-C47D-4915-A7BC-F149AA4F7317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0E6F23B-65FB-4BFB-9F99-ACC3622529FC}" type="pres">
      <dgm:prSet presAssocID="{C968F890-2A32-474B-8CD7-4B472B1BC3DA}" presName="Name9" presStyleLbl="parChTrans1D2" presStyleIdx="7" presStyleCnt="8"/>
      <dgm:spPr/>
      <dgm:t>
        <a:bodyPr/>
        <a:lstStyle/>
        <a:p>
          <a:endParaRPr lang="hr-HR"/>
        </a:p>
      </dgm:t>
    </dgm:pt>
    <dgm:pt modelId="{9A6DDFAB-80D5-4FAC-A49B-FD945F448C6A}" type="pres">
      <dgm:prSet presAssocID="{C968F890-2A32-474B-8CD7-4B472B1BC3DA}" presName="connTx" presStyleLbl="parChTrans1D2" presStyleIdx="7" presStyleCnt="8"/>
      <dgm:spPr/>
      <dgm:t>
        <a:bodyPr/>
        <a:lstStyle/>
        <a:p>
          <a:endParaRPr lang="hr-HR"/>
        </a:p>
      </dgm:t>
    </dgm:pt>
    <dgm:pt modelId="{1EB8A8D1-94F6-4C85-86CA-0ADD263F4EE7}" type="pres">
      <dgm:prSet presAssocID="{9B77EC98-297F-4392-838E-9538FD3A2B18}" presName="node" presStyleLbl="node1" presStyleIdx="7" presStyleCnt="8" custRadScaleRad="100072" custRadScaleInc="239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FC31889-60F9-4640-BD28-C05000570E31}" srcId="{6F741DD1-D815-4BEC-9155-29CC639FB096}" destId="{0F593EC8-71D2-4076-BA02-ACAC78525EF9}" srcOrd="4" destOrd="0" parTransId="{F35CE3BC-91AD-4A97-925C-397F70898ADD}" sibTransId="{8BE2484E-38E2-47E1-811D-1247BCB379D6}"/>
    <dgm:cxn modelId="{EF583667-042E-4C37-9791-0B5C047A419B}" type="presOf" srcId="{1D22DD20-C7A5-4B44-A1A4-815D6C698442}" destId="{D0F3BBD7-39E0-4EAA-ACB1-DF81E0E3A177}" srcOrd="0" destOrd="0" presId="urn:microsoft.com/office/officeart/2005/8/layout/radial1"/>
    <dgm:cxn modelId="{6DA2DC48-0A0C-4E5E-A515-AFE15F18E278}" type="presOf" srcId="{8D1EF6D8-1AB2-403D-BFCC-5936061CF19B}" destId="{30F010AF-7253-446E-9C56-2C135A25F086}" srcOrd="1" destOrd="0" presId="urn:microsoft.com/office/officeart/2005/8/layout/radial1"/>
    <dgm:cxn modelId="{010C71AC-A5D8-4A1C-ADD4-B0F01C6D8DB4}" type="presOf" srcId="{4043DF7A-8BB8-459A-9E88-8F455C99CEED}" destId="{1122AA3B-6290-4CDE-8730-516581C66F77}" srcOrd="1" destOrd="0" presId="urn:microsoft.com/office/officeart/2005/8/layout/radial1"/>
    <dgm:cxn modelId="{C2CD587E-FB51-47D2-A17B-E3FE8ACC9EE9}" type="presOf" srcId="{E1FAC721-C47D-4915-A7BC-F149AA4F7317}" destId="{0342CDC3-0C6C-4134-9244-A072A7454830}" srcOrd="0" destOrd="0" presId="urn:microsoft.com/office/officeart/2005/8/layout/radial1"/>
    <dgm:cxn modelId="{8FB3BA0D-BAD6-4E9D-A566-D42B0D31616C}" type="presOf" srcId="{896FFE33-B8FA-4882-B992-73D0DD27BA1C}" destId="{ACC739E0-47C3-4288-92D1-4C6F1330CF2E}" srcOrd="1" destOrd="0" presId="urn:microsoft.com/office/officeart/2005/8/layout/radial1"/>
    <dgm:cxn modelId="{4D04D672-81B2-4E16-9C2D-A368F942746F}" srcId="{6F741DD1-D815-4BEC-9155-29CC639FB096}" destId="{A9AA060B-D625-4590-B9B4-772DBB162737}" srcOrd="0" destOrd="0" parTransId="{91B67272-9739-4514-B059-699C74D0655C}" sibTransId="{F192D238-AFB0-45C8-A05D-9A849799F834}"/>
    <dgm:cxn modelId="{E049BC60-E728-4625-AFF8-63B843630C6B}" srcId="{6F741DD1-D815-4BEC-9155-29CC639FB096}" destId="{A18BEE73-8CF7-44CE-B7A0-33D1D9886931}" srcOrd="1" destOrd="0" parTransId="{8D1EF6D8-1AB2-403D-BFCC-5936061CF19B}" sibTransId="{6EE33373-EC23-467D-AF54-05D868ED6EE7}"/>
    <dgm:cxn modelId="{1F82A452-ACC3-4E43-9936-11C503E05C29}" type="presOf" srcId="{4043DF7A-8BB8-459A-9E88-8F455C99CEED}" destId="{90CC2FD9-497E-4248-91B4-E806E63F7058}" srcOrd="0" destOrd="0" presId="urn:microsoft.com/office/officeart/2005/8/layout/radial1"/>
    <dgm:cxn modelId="{7944F7D7-F5EB-4AE2-9250-828DD7CF22D6}" type="presOf" srcId="{1D22DD20-C7A5-4B44-A1A4-815D6C698442}" destId="{22E7FF09-6B77-412B-B3CE-B96D93AA2122}" srcOrd="1" destOrd="0" presId="urn:microsoft.com/office/officeart/2005/8/layout/radial1"/>
    <dgm:cxn modelId="{4E4772FF-262A-4029-987A-577F11B1DFFD}" type="presOf" srcId="{A9AA060B-D625-4590-B9B4-772DBB162737}" destId="{5882192D-A93E-40BA-8AF0-25034B180553}" srcOrd="0" destOrd="0" presId="urn:microsoft.com/office/officeart/2005/8/layout/radial1"/>
    <dgm:cxn modelId="{884E8F61-D757-499C-A1EA-1235157A4DBF}" srcId="{6F741DD1-D815-4BEC-9155-29CC639FB096}" destId="{E1FAC721-C47D-4915-A7BC-F149AA4F7317}" srcOrd="6" destOrd="0" parTransId="{B631904B-0018-4E5A-A477-AC71A1617DDF}" sibTransId="{8C8F3F26-3CE2-470F-A743-33C0884370F0}"/>
    <dgm:cxn modelId="{3C351374-EEEF-4079-B8CF-56B22401F664}" srcId="{6F741DD1-D815-4BEC-9155-29CC639FB096}" destId="{41BC0A81-ABA1-4757-90AC-18DE262E2252}" srcOrd="2" destOrd="0" parTransId="{1D22DD20-C7A5-4B44-A1A4-815D6C698442}" sibTransId="{B413C36C-C4B2-4821-B85A-D72A878434DF}"/>
    <dgm:cxn modelId="{D0B6FF65-E77E-4F37-8208-FC2E3DAED97A}" type="presOf" srcId="{0F593EC8-71D2-4076-BA02-ACAC78525EF9}" destId="{8F7DE498-6006-45FC-8055-86019334D394}" srcOrd="0" destOrd="0" presId="urn:microsoft.com/office/officeart/2005/8/layout/radial1"/>
    <dgm:cxn modelId="{1E3C674D-189A-4154-BDD7-4237765D1A8E}" type="presOf" srcId="{F35CE3BC-91AD-4A97-925C-397F70898ADD}" destId="{266ED4DD-A682-4DF9-A122-0D6B6F952796}" srcOrd="0" destOrd="0" presId="urn:microsoft.com/office/officeart/2005/8/layout/radial1"/>
    <dgm:cxn modelId="{E7E65649-1596-4EA2-8581-7A81CB2A1BC9}" type="presOf" srcId="{F35CE3BC-91AD-4A97-925C-397F70898ADD}" destId="{A236F47E-2254-4210-8A58-4D58047FF8AD}" srcOrd="1" destOrd="0" presId="urn:microsoft.com/office/officeart/2005/8/layout/radial1"/>
    <dgm:cxn modelId="{38F42784-FEA5-49E8-83A2-6842CACCADE0}" srcId="{6F741DD1-D815-4BEC-9155-29CC639FB096}" destId="{7F1D722A-026C-44C4-B058-4697C8A2BB94}" srcOrd="5" destOrd="0" parTransId="{896FFE33-B8FA-4882-B992-73D0DD27BA1C}" sibTransId="{869E651A-BA73-432F-95EB-C804D1362B98}"/>
    <dgm:cxn modelId="{1A83251B-DF0F-4294-974F-243C528AE774}" type="presOf" srcId="{8D1EF6D8-1AB2-403D-BFCC-5936061CF19B}" destId="{00F52C4B-4A9C-4E36-AE8D-E34E4BFB1ED2}" srcOrd="0" destOrd="0" presId="urn:microsoft.com/office/officeart/2005/8/layout/radial1"/>
    <dgm:cxn modelId="{0040C145-F04B-4C24-BB2B-845628D79C05}" type="presOf" srcId="{6F741DD1-D815-4BEC-9155-29CC639FB096}" destId="{DFCED0F9-25C8-4B10-A5E1-560A50B4B3FE}" srcOrd="0" destOrd="0" presId="urn:microsoft.com/office/officeart/2005/8/layout/radial1"/>
    <dgm:cxn modelId="{A1835FD5-A9ED-45EE-8AD1-79DF9EE29123}" type="presOf" srcId="{C968F890-2A32-474B-8CD7-4B472B1BC3DA}" destId="{9A6DDFAB-80D5-4FAC-A49B-FD945F448C6A}" srcOrd="1" destOrd="0" presId="urn:microsoft.com/office/officeart/2005/8/layout/radial1"/>
    <dgm:cxn modelId="{7F58E63C-9ED5-4FC7-A07F-0FA0E1618635}" type="presOf" srcId="{7F1D722A-026C-44C4-B058-4697C8A2BB94}" destId="{F96F5170-6073-4079-A0CD-F8F0B854C648}" srcOrd="0" destOrd="0" presId="urn:microsoft.com/office/officeart/2005/8/layout/radial1"/>
    <dgm:cxn modelId="{5ED46FBF-05C4-45DC-868B-2EFE15D5C9D5}" type="presOf" srcId="{C968F890-2A32-474B-8CD7-4B472B1BC3DA}" destId="{60E6F23B-65FB-4BFB-9F99-ACC3622529FC}" srcOrd="0" destOrd="0" presId="urn:microsoft.com/office/officeart/2005/8/layout/radial1"/>
    <dgm:cxn modelId="{182DD59E-63BA-45DD-BC85-1A85F000DE91}" type="presOf" srcId="{91B67272-9739-4514-B059-699C74D0655C}" destId="{BB7B73B8-8419-48C9-9F4D-AC16EECA8190}" srcOrd="0" destOrd="0" presId="urn:microsoft.com/office/officeart/2005/8/layout/radial1"/>
    <dgm:cxn modelId="{7299DBB3-9942-490E-A573-2F43A7D12073}" type="presOf" srcId="{A18BEE73-8CF7-44CE-B7A0-33D1D9886931}" destId="{B196F813-BED2-4A44-AF98-ABBF5F4D1F4A}" srcOrd="0" destOrd="0" presId="urn:microsoft.com/office/officeart/2005/8/layout/radial1"/>
    <dgm:cxn modelId="{E854180D-1BBF-4F21-84EB-2D97C46A768C}" type="presOf" srcId="{EBA097FE-C97D-442C-B70F-47683737AD1F}" destId="{B1A67E6D-96B6-4771-B318-E148DB724B56}" srcOrd="0" destOrd="0" presId="urn:microsoft.com/office/officeart/2005/8/layout/radial1"/>
    <dgm:cxn modelId="{BEA05560-DB2F-4AED-B8CA-6E19D6877136}" type="presOf" srcId="{9B77EC98-297F-4392-838E-9538FD3A2B18}" destId="{1EB8A8D1-94F6-4C85-86CA-0ADD263F4EE7}" srcOrd="0" destOrd="0" presId="urn:microsoft.com/office/officeart/2005/8/layout/radial1"/>
    <dgm:cxn modelId="{118BC69A-8A1D-41ED-BC27-CA583B62A48A}" srcId="{4D94DBD8-5B9B-403C-B227-74918FDB2E5D}" destId="{6F741DD1-D815-4BEC-9155-29CC639FB096}" srcOrd="0" destOrd="0" parTransId="{599A54F8-C600-4E62-A276-AF63191D3750}" sibTransId="{DD92B364-9BF9-4044-A8C8-F34A30FEFEAE}"/>
    <dgm:cxn modelId="{376B09D2-BA4E-4F9C-BB64-FC4FDFA0544D}" type="presOf" srcId="{41BC0A81-ABA1-4757-90AC-18DE262E2252}" destId="{85A4674F-3553-4DF8-9EC9-BED36E7BA7B2}" srcOrd="0" destOrd="0" presId="urn:microsoft.com/office/officeart/2005/8/layout/radial1"/>
    <dgm:cxn modelId="{320DE300-EAA5-432B-9EB6-144B2126A63C}" type="presOf" srcId="{4D94DBD8-5B9B-403C-B227-74918FDB2E5D}" destId="{6CBDAD42-8283-4876-9880-25B9EA392E63}" srcOrd="0" destOrd="0" presId="urn:microsoft.com/office/officeart/2005/8/layout/radial1"/>
    <dgm:cxn modelId="{7F018498-9AD4-4AD7-A51A-0722336C9B0D}" srcId="{6F741DD1-D815-4BEC-9155-29CC639FB096}" destId="{9B77EC98-297F-4392-838E-9538FD3A2B18}" srcOrd="7" destOrd="0" parTransId="{C968F890-2A32-474B-8CD7-4B472B1BC3DA}" sibTransId="{09029560-D12A-40AA-87DC-D155C51C19F8}"/>
    <dgm:cxn modelId="{D2DA818D-4027-47D8-9FF4-F182C60D76E1}" type="presOf" srcId="{91B67272-9739-4514-B059-699C74D0655C}" destId="{CB834A14-4764-403D-9D42-3712A663915B}" srcOrd="1" destOrd="0" presId="urn:microsoft.com/office/officeart/2005/8/layout/radial1"/>
    <dgm:cxn modelId="{5F09A6F0-EA97-4753-8125-5A724FF3793F}" type="presOf" srcId="{B631904B-0018-4E5A-A477-AC71A1617DDF}" destId="{D0A8021F-20CE-44F7-9FF7-06C257358B04}" srcOrd="1" destOrd="0" presId="urn:microsoft.com/office/officeart/2005/8/layout/radial1"/>
    <dgm:cxn modelId="{E4F5C471-5860-48B1-92DC-BB96E9A875C4}" srcId="{6F741DD1-D815-4BEC-9155-29CC639FB096}" destId="{EBA097FE-C97D-442C-B70F-47683737AD1F}" srcOrd="3" destOrd="0" parTransId="{4043DF7A-8BB8-459A-9E88-8F455C99CEED}" sibTransId="{A9AE6B50-EA97-4866-A94C-54C72B2B0176}"/>
    <dgm:cxn modelId="{ED4EF1D9-4E5E-47F9-93B4-907B2796AA4F}" type="presOf" srcId="{B631904B-0018-4E5A-A477-AC71A1617DDF}" destId="{642FD29F-922C-4C3C-995A-5EB1C003F4BF}" srcOrd="0" destOrd="0" presId="urn:microsoft.com/office/officeart/2005/8/layout/radial1"/>
    <dgm:cxn modelId="{5B74C51F-417F-4333-A1EC-F8D7AC5773BE}" type="presOf" srcId="{896FFE33-B8FA-4882-B992-73D0DD27BA1C}" destId="{7128AB38-A7AC-4AF8-8FB6-53CAEBEE1D2D}" srcOrd="0" destOrd="0" presId="urn:microsoft.com/office/officeart/2005/8/layout/radial1"/>
    <dgm:cxn modelId="{81F4D6C0-D691-4B3F-9B15-BBA3249C2562}" type="presParOf" srcId="{6CBDAD42-8283-4876-9880-25B9EA392E63}" destId="{DFCED0F9-25C8-4B10-A5E1-560A50B4B3FE}" srcOrd="0" destOrd="0" presId="urn:microsoft.com/office/officeart/2005/8/layout/radial1"/>
    <dgm:cxn modelId="{AA57864B-B9C6-4AD5-951C-B29AF8E1357D}" type="presParOf" srcId="{6CBDAD42-8283-4876-9880-25B9EA392E63}" destId="{BB7B73B8-8419-48C9-9F4D-AC16EECA8190}" srcOrd="1" destOrd="0" presId="urn:microsoft.com/office/officeart/2005/8/layout/radial1"/>
    <dgm:cxn modelId="{0BB74374-EE52-4E5F-A554-FC0F5356F002}" type="presParOf" srcId="{BB7B73B8-8419-48C9-9F4D-AC16EECA8190}" destId="{CB834A14-4764-403D-9D42-3712A663915B}" srcOrd="0" destOrd="0" presId="urn:microsoft.com/office/officeart/2005/8/layout/radial1"/>
    <dgm:cxn modelId="{95BC4EA9-38F9-47EC-BD5C-468518229FFB}" type="presParOf" srcId="{6CBDAD42-8283-4876-9880-25B9EA392E63}" destId="{5882192D-A93E-40BA-8AF0-25034B180553}" srcOrd="2" destOrd="0" presId="urn:microsoft.com/office/officeart/2005/8/layout/radial1"/>
    <dgm:cxn modelId="{4DDE7742-3952-4A2D-8519-9D05713F4E28}" type="presParOf" srcId="{6CBDAD42-8283-4876-9880-25B9EA392E63}" destId="{00F52C4B-4A9C-4E36-AE8D-E34E4BFB1ED2}" srcOrd="3" destOrd="0" presId="urn:microsoft.com/office/officeart/2005/8/layout/radial1"/>
    <dgm:cxn modelId="{1ECDE2FB-19DE-42DD-81DF-3B0C154FB7FE}" type="presParOf" srcId="{00F52C4B-4A9C-4E36-AE8D-E34E4BFB1ED2}" destId="{30F010AF-7253-446E-9C56-2C135A25F086}" srcOrd="0" destOrd="0" presId="urn:microsoft.com/office/officeart/2005/8/layout/radial1"/>
    <dgm:cxn modelId="{C50D4097-754A-472A-B044-1AC27B11E75B}" type="presParOf" srcId="{6CBDAD42-8283-4876-9880-25B9EA392E63}" destId="{B196F813-BED2-4A44-AF98-ABBF5F4D1F4A}" srcOrd="4" destOrd="0" presId="urn:microsoft.com/office/officeart/2005/8/layout/radial1"/>
    <dgm:cxn modelId="{A77DEA59-B5F5-4440-B9BF-80914AA390E4}" type="presParOf" srcId="{6CBDAD42-8283-4876-9880-25B9EA392E63}" destId="{D0F3BBD7-39E0-4EAA-ACB1-DF81E0E3A177}" srcOrd="5" destOrd="0" presId="urn:microsoft.com/office/officeart/2005/8/layout/radial1"/>
    <dgm:cxn modelId="{2264BFCA-FC0F-4BBF-8D9C-B18BC3B62FF3}" type="presParOf" srcId="{D0F3BBD7-39E0-4EAA-ACB1-DF81E0E3A177}" destId="{22E7FF09-6B77-412B-B3CE-B96D93AA2122}" srcOrd="0" destOrd="0" presId="urn:microsoft.com/office/officeart/2005/8/layout/radial1"/>
    <dgm:cxn modelId="{6399117B-A6CF-4642-9757-A0FAA443A7E8}" type="presParOf" srcId="{6CBDAD42-8283-4876-9880-25B9EA392E63}" destId="{85A4674F-3553-4DF8-9EC9-BED36E7BA7B2}" srcOrd="6" destOrd="0" presId="urn:microsoft.com/office/officeart/2005/8/layout/radial1"/>
    <dgm:cxn modelId="{2C0789D5-474D-4AC4-A078-BD0F848A31AB}" type="presParOf" srcId="{6CBDAD42-8283-4876-9880-25B9EA392E63}" destId="{90CC2FD9-497E-4248-91B4-E806E63F7058}" srcOrd="7" destOrd="0" presId="urn:microsoft.com/office/officeart/2005/8/layout/radial1"/>
    <dgm:cxn modelId="{142DD7D9-06B5-4DA9-9AC5-DA421782995E}" type="presParOf" srcId="{90CC2FD9-497E-4248-91B4-E806E63F7058}" destId="{1122AA3B-6290-4CDE-8730-516581C66F77}" srcOrd="0" destOrd="0" presId="urn:microsoft.com/office/officeart/2005/8/layout/radial1"/>
    <dgm:cxn modelId="{E6DE111E-FACA-4182-B088-DA24832F1380}" type="presParOf" srcId="{6CBDAD42-8283-4876-9880-25B9EA392E63}" destId="{B1A67E6D-96B6-4771-B318-E148DB724B56}" srcOrd="8" destOrd="0" presId="urn:microsoft.com/office/officeart/2005/8/layout/radial1"/>
    <dgm:cxn modelId="{C3854843-380A-453B-A927-31291390B728}" type="presParOf" srcId="{6CBDAD42-8283-4876-9880-25B9EA392E63}" destId="{266ED4DD-A682-4DF9-A122-0D6B6F952796}" srcOrd="9" destOrd="0" presId="urn:microsoft.com/office/officeart/2005/8/layout/radial1"/>
    <dgm:cxn modelId="{9A6CA342-2432-49EC-959C-F4F58638D9E5}" type="presParOf" srcId="{266ED4DD-A682-4DF9-A122-0D6B6F952796}" destId="{A236F47E-2254-4210-8A58-4D58047FF8AD}" srcOrd="0" destOrd="0" presId="urn:microsoft.com/office/officeart/2005/8/layout/radial1"/>
    <dgm:cxn modelId="{BC9513DA-DC7E-463F-A925-28EF644F85FC}" type="presParOf" srcId="{6CBDAD42-8283-4876-9880-25B9EA392E63}" destId="{8F7DE498-6006-45FC-8055-86019334D394}" srcOrd="10" destOrd="0" presId="urn:microsoft.com/office/officeart/2005/8/layout/radial1"/>
    <dgm:cxn modelId="{448E9633-ED6C-41C9-887F-2FFA1FD0088E}" type="presParOf" srcId="{6CBDAD42-8283-4876-9880-25B9EA392E63}" destId="{7128AB38-A7AC-4AF8-8FB6-53CAEBEE1D2D}" srcOrd="11" destOrd="0" presId="urn:microsoft.com/office/officeart/2005/8/layout/radial1"/>
    <dgm:cxn modelId="{5EE6DAF6-90AE-40EF-AE38-BC07BBC7CD2D}" type="presParOf" srcId="{7128AB38-A7AC-4AF8-8FB6-53CAEBEE1D2D}" destId="{ACC739E0-47C3-4288-92D1-4C6F1330CF2E}" srcOrd="0" destOrd="0" presId="urn:microsoft.com/office/officeart/2005/8/layout/radial1"/>
    <dgm:cxn modelId="{4E0231E1-6D72-4A81-B180-CA397181BFB8}" type="presParOf" srcId="{6CBDAD42-8283-4876-9880-25B9EA392E63}" destId="{F96F5170-6073-4079-A0CD-F8F0B854C648}" srcOrd="12" destOrd="0" presId="urn:microsoft.com/office/officeart/2005/8/layout/radial1"/>
    <dgm:cxn modelId="{BB1E73E0-B0FA-40C1-A1C0-F670C877F1AD}" type="presParOf" srcId="{6CBDAD42-8283-4876-9880-25B9EA392E63}" destId="{642FD29F-922C-4C3C-995A-5EB1C003F4BF}" srcOrd="13" destOrd="0" presId="urn:microsoft.com/office/officeart/2005/8/layout/radial1"/>
    <dgm:cxn modelId="{3109B69F-BD39-4A69-832E-FEA0CCE74ABF}" type="presParOf" srcId="{642FD29F-922C-4C3C-995A-5EB1C003F4BF}" destId="{D0A8021F-20CE-44F7-9FF7-06C257358B04}" srcOrd="0" destOrd="0" presId="urn:microsoft.com/office/officeart/2005/8/layout/radial1"/>
    <dgm:cxn modelId="{708C435D-8B48-485A-B953-D43E4162BA8F}" type="presParOf" srcId="{6CBDAD42-8283-4876-9880-25B9EA392E63}" destId="{0342CDC3-0C6C-4134-9244-A072A7454830}" srcOrd="14" destOrd="0" presId="urn:microsoft.com/office/officeart/2005/8/layout/radial1"/>
    <dgm:cxn modelId="{3368F85F-E6AA-430B-8598-223EA4B875A3}" type="presParOf" srcId="{6CBDAD42-8283-4876-9880-25B9EA392E63}" destId="{60E6F23B-65FB-4BFB-9F99-ACC3622529FC}" srcOrd="15" destOrd="0" presId="urn:microsoft.com/office/officeart/2005/8/layout/radial1"/>
    <dgm:cxn modelId="{1C958462-C163-46F4-84D7-53E222077717}" type="presParOf" srcId="{60E6F23B-65FB-4BFB-9F99-ACC3622529FC}" destId="{9A6DDFAB-80D5-4FAC-A49B-FD945F448C6A}" srcOrd="0" destOrd="0" presId="urn:microsoft.com/office/officeart/2005/8/layout/radial1"/>
    <dgm:cxn modelId="{3550E605-23BD-4FAA-B2F6-85BA972298F5}" type="presParOf" srcId="{6CBDAD42-8283-4876-9880-25B9EA392E63}" destId="{1EB8A8D1-94F6-4C85-86CA-0ADD263F4EE7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11A25C-33D2-4DC4-A150-F5C93927E99E}" type="doc">
      <dgm:prSet loTypeId="urn:microsoft.com/office/officeart/2005/8/layout/cycle2" loCatId="cycle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hr-HR"/>
        </a:p>
      </dgm:t>
    </dgm:pt>
    <dgm:pt modelId="{8068BB54-291D-4203-8661-B5D637C7D5C3}">
      <dgm:prSet phldrT="[Tekst]"/>
      <dgm:spPr/>
      <dgm:t>
        <a:bodyPr/>
        <a:lstStyle/>
        <a:p>
          <a:r>
            <a:rPr lang="hr-HR" dirty="0"/>
            <a:t>NEZNANJE</a:t>
          </a:r>
        </a:p>
        <a:p>
          <a:r>
            <a:rPr lang="hr-HR" dirty="0"/>
            <a:t>I  OTPOR</a:t>
          </a:r>
        </a:p>
      </dgm:t>
    </dgm:pt>
    <dgm:pt modelId="{220B269D-8731-4625-835A-CAB351FE9710}" type="parTrans" cxnId="{FCFEBB60-460F-46DC-B01A-075F6930737D}">
      <dgm:prSet/>
      <dgm:spPr/>
      <dgm:t>
        <a:bodyPr/>
        <a:lstStyle/>
        <a:p>
          <a:endParaRPr lang="hr-HR"/>
        </a:p>
      </dgm:t>
    </dgm:pt>
    <dgm:pt modelId="{93EBFA23-5C35-4D2D-8F5B-AE72DE0771CB}" type="sibTrans" cxnId="{FCFEBB60-460F-46DC-B01A-075F6930737D}">
      <dgm:prSet/>
      <dgm:spPr/>
      <dgm:t>
        <a:bodyPr/>
        <a:lstStyle/>
        <a:p>
          <a:endParaRPr lang="hr-HR"/>
        </a:p>
      </dgm:t>
    </dgm:pt>
    <dgm:pt modelId="{CDCF600C-83D2-4A61-AF5F-512E59838EC7}">
      <dgm:prSet phldrT="[Tekst]"/>
      <dgm:spPr/>
      <dgm:t>
        <a:bodyPr/>
        <a:lstStyle/>
        <a:p>
          <a:r>
            <a:rPr lang="hr-HR" dirty="0"/>
            <a:t>POGREŠKE U PRISTUPU </a:t>
          </a:r>
        </a:p>
      </dgm:t>
    </dgm:pt>
    <dgm:pt modelId="{46F0CF28-8BD5-4E9C-89C5-F081EDA828D9}" type="parTrans" cxnId="{35EDB140-A2D5-468C-930D-CDE97D7E7A11}">
      <dgm:prSet/>
      <dgm:spPr/>
      <dgm:t>
        <a:bodyPr/>
        <a:lstStyle/>
        <a:p>
          <a:endParaRPr lang="hr-HR"/>
        </a:p>
      </dgm:t>
    </dgm:pt>
    <dgm:pt modelId="{90A39220-87DF-4519-B155-E1C86540462A}" type="sibTrans" cxnId="{35EDB140-A2D5-468C-930D-CDE97D7E7A11}">
      <dgm:prSet/>
      <dgm:spPr/>
      <dgm:t>
        <a:bodyPr/>
        <a:lstStyle/>
        <a:p>
          <a:endParaRPr lang="hr-HR"/>
        </a:p>
      </dgm:t>
    </dgm:pt>
    <dgm:pt modelId="{65EF54DB-9E97-4523-A284-6294BACEF6F7}">
      <dgm:prSet phldrT="[Tekst]"/>
      <dgm:spPr/>
      <dgm:t>
        <a:bodyPr/>
        <a:lstStyle/>
        <a:p>
          <a:r>
            <a:rPr lang="hr-HR" dirty="0"/>
            <a:t>NEUSPJEH U RADU</a:t>
          </a:r>
        </a:p>
      </dgm:t>
    </dgm:pt>
    <dgm:pt modelId="{DDCDF2BC-3201-4431-87EB-1AB7394203EB}" type="parTrans" cxnId="{19B61817-220C-4BB8-BADD-2A175C414654}">
      <dgm:prSet/>
      <dgm:spPr/>
      <dgm:t>
        <a:bodyPr/>
        <a:lstStyle/>
        <a:p>
          <a:endParaRPr lang="hr-HR"/>
        </a:p>
      </dgm:t>
    </dgm:pt>
    <dgm:pt modelId="{F3C42815-01A1-4E91-AEA7-97A09C4EAE61}" type="sibTrans" cxnId="{19B61817-220C-4BB8-BADD-2A175C414654}">
      <dgm:prSet/>
      <dgm:spPr/>
      <dgm:t>
        <a:bodyPr/>
        <a:lstStyle/>
        <a:p>
          <a:endParaRPr lang="hr-HR"/>
        </a:p>
      </dgm:t>
    </dgm:pt>
    <dgm:pt modelId="{2D87EAA9-D713-441F-9616-3DD7EC852537}">
      <dgm:prSet phldrT="[Tekst]"/>
      <dgm:spPr/>
      <dgm:t>
        <a:bodyPr/>
        <a:lstStyle/>
        <a:p>
          <a:r>
            <a:rPr lang="hr-HR" dirty="0"/>
            <a:t>LOŠE ISKUSTVO</a:t>
          </a:r>
        </a:p>
      </dgm:t>
    </dgm:pt>
    <dgm:pt modelId="{79BC2304-E747-469C-A520-9220F56079F3}" type="parTrans" cxnId="{93EA6A58-7019-4907-BD2B-534C19D22773}">
      <dgm:prSet/>
      <dgm:spPr/>
      <dgm:t>
        <a:bodyPr/>
        <a:lstStyle/>
        <a:p>
          <a:endParaRPr lang="hr-HR"/>
        </a:p>
      </dgm:t>
    </dgm:pt>
    <dgm:pt modelId="{15BF6597-94CA-45EB-AC35-4EE1490173B1}" type="sibTrans" cxnId="{93EA6A58-7019-4907-BD2B-534C19D22773}">
      <dgm:prSet/>
      <dgm:spPr/>
      <dgm:t>
        <a:bodyPr/>
        <a:lstStyle/>
        <a:p>
          <a:endParaRPr lang="hr-HR"/>
        </a:p>
      </dgm:t>
    </dgm:pt>
    <dgm:pt modelId="{CB4A2974-E4C0-4FA6-A552-3E8BC26BF59C}">
      <dgm:prSet phldrT="[Tekst]"/>
      <dgm:spPr/>
      <dgm:t>
        <a:bodyPr/>
        <a:lstStyle/>
        <a:p>
          <a:r>
            <a:rPr lang="hr-HR" dirty="0"/>
            <a:t>NEGATIVNI STAVOVI </a:t>
          </a:r>
        </a:p>
      </dgm:t>
    </dgm:pt>
    <dgm:pt modelId="{2B2ACB3C-CD21-4B5A-996D-DE7900500421}" type="parTrans" cxnId="{013B46B4-D9CD-4CAB-AACC-A744260B35C8}">
      <dgm:prSet/>
      <dgm:spPr/>
      <dgm:t>
        <a:bodyPr/>
        <a:lstStyle/>
        <a:p>
          <a:endParaRPr lang="hr-HR"/>
        </a:p>
      </dgm:t>
    </dgm:pt>
    <dgm:pt modelId="{166132D8-3E00-4DAD-BF1F-CFE55389CA6B}" type="sibTrans" cxnId="{013B46B4-D9CD-4CAB-AACC-A744260B35C8}">
      <dgm:prSet/>
      <dgm:spPr/>
      <dgm:t>
        <a:bodyPr/>
        <a:lstStyle/>
        <a:p>
          <a:endParaRPr lang="hr-HR"/>
        </a:p>
      </dgm:t>
    </dgm:pt>
    <dgm:pt modelId="{0A702797-DAF7-4815-8842-83254F1C93C1}" type="pres">
      <dgm:prSet presAssocID="{1111A25C-33D2-4DC4-A150-F5C93927E99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5D7C2CD-7BC8-409F-B0AB-D011AC39199A}" type="pres">
      <dgm:prSet presAssocID="{8068BB54-291D-4203-8661-B5D637C7D5C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F57AEDA-F481-42BC-AF8A-3E3E9EF633B2}" type="pres">
      <dgm:prSet presAssocID="{93EBFA23-5C35-4D2D-8F5B-AE72DE0771CB}" presName="sibTrans" presStyleLbl="sibTrans2D1" presStyleIdx="0" presStyleCnt="5"/>
      <dgm:spPr/>
      <dgm:t>
        <a:bodyPr/>
        <a:lstStyle/>
        <a:p>
          <a:endParaRPr lang="hr-HR"/>
        </a:p>
      </dgm:t>
    </dgm:pt>
    <dgm:pt modelId="{54A1C903-4CE0-4338-B2A8-25C00BE6067B}" type="pres">
      <dgm:prSet presAssocID="{93EBFA23-5C35-4D2D-8F5B-AE72DE0771CB}" presName="connectorText" presStyleLbl="sibTrans2D1" presStyleIdx="0" presStyleCnt="5"/>
      <dgm:spPr/>
      <dgm:t>
        <a:bodyPr/>
        <a:lstStyle/>
        <a:p>
          <a:endParaRPr lang="hr-HR"/>
        </a:p>
      </dgm:t>
    </dgm:pt>
    <dgm:pt modelId="{21AD6DB6-00EE-422B-B7F4-C81BFABFEF84}" type="pres">
      <dgm:prSet presAssocID="{CDCF600C-83D2-4A61-AF5F-512E59838EC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123D024-A23E-42C8-87C8-9AE1FC66647E}" type="pres">
      <dgm:prSet presAssocID="{90A39220-87DF-4519-B155-E1C86540462A}" presName="sibTrans" presStyleLbl="sibTrans2D1" presStyleIdx="1" presStyleCnt="5"/>
      <dgm:spPr/>
      <dgm:t>
        <a:bodyPr/>
        <a:lstStyle/>
        <a:p>
          <a:endParaRPr lang="hr-HR"/>
        </a:p>
      </dgm:t>
    </dgm:pt>
    <dgm:pt modelId="{4E27C0BF-4029-4FB2-9619-DAB9A84A833E}" type="pres">
      <dgm:prSet presAssocID="{90A39220-87DF-4519-B155-E1C86540462A}" presName="connectorText" presStyleLbl="sibTrans2D1" presStyleIdx="1" presStyleCnt="5"/>
      <dgm:spPr/>
      <dgm:t>
        <a:bodyPr/>
        <a:lstStyle/>
        <a:p>
          <a:endParaRPr lang="hr-HR"/>
        </a:p>
      </dgm:t>
    </dgm:pt>
    <dgm:pt modelId="{BA7124C0-1B0E-4D2A-8959-752BD5505957}" type="pres">
      <dgm:prSet presAssocID="{65EF54DB-9E97-4523-A284-6294BACEF6F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2E1B9C9-4184-48F0-9E10-088E9179D13C}" type="pres">
      <dgm:prSet presAssocID="{F3C42815-01A1-4E91-AEA7-97A09C4EAE61}" presName="sibTrans" presStyleLbl="sibTrans2D1" presStyleIdx="2" presStyleCnt="5"/>
      <dgm:spPr/>
      <dgm:t>
        <a:bodyPr/>
        <a:lstStyle/>
        <a:p>
          <a:endParaRPr lang="hr-HR"/>
        </a:p>
      </dgm:t>
    </dgm:pt>
    <dgm:pt modelId="{22B5CCDE-EA71-4EBB-865C-FD6A816CB088}" type="pres">
      <dgm:prSet presAssocID="{F3C42815-01A1-4E91-AEA7-97A09C4EAE61}" presName="connectorText" presStyleLbl="sibTrans2D1" presStyleIdx="2" presStyleCnt="5"/>
      <dgm:spPr/>
      <dgm:t>
        <a:bodyPr/>
        <a:lstStyle/>
        <a:p>
          <a:endParaRPr lang="hr-HR"/>
        </a:p>
      </dgm:t>
    </dgm:pt>
    <dgm:pt modelId="{131EC803-F587-4693-953B-80FE0BA94E16}" type="pres">
      <dgm:prSet presAssocID="{2D87EAA9-D713-441F-9616-3DD7EC85253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303802C-126D-454C-A5D2-1241AD43D67B}" type="pres">
      <dgm:prSet presAssocID="{15BF6597-94CA-45EB-AC35-4EE1490173B1}" presName="sibTrans" presStyleLbl="sibTrans2D1" presStyleIdx="3" presStyleCnt="5"/>
      <dgm:spPr/>
      <dgm:t>
        <a:bodyPr/>
        <a:lstStyle/>
        <a:p>
          <a:endParaRPr lang="hr-HR"/>
        </a:p>
      </dgm:t>
    </dgm:pt>
    <dgm:pt modelId="{F7D59B70-A3E4-47BC-904E-A8E826618BA6}" type="pres">
      <dgm:prSet presAssocID="{15BF6597-94CA-45EB-AC35-4EE1490173B1}" presName="connectorText" presStyleLbl="sibTrans2D1" presStyleIdx="3" presStyleCnt="5"/>
      <dgm:spPr/>
      <dgm:t>
        <a:bodyPr/>
        <a:lstStyle/>
        <a:p>
          <a:endParaRPr lang="hr-HR"/>
        </a:p>
      </dgm:t>
    </dgm:pt>
    <dgm:pt modelId="{0E53F821-897B-468A-859A-799718ED0923}" type="pres">
      <dgm:prSet presAssocID="{CB4A2974-E4C0-4FA6-A552-3E8BC26BF59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C0B3DF9-634F-45B0-B328-9E0D332895BE}" type="pres">
      <dgm:prSet presAssocID="{166132D8-3E00-4DAD-BF1F-CFE55389CA6B}" presName="sibTrans" presStyleLbl="sibTrans2D1" presStyleIdx="4" presStyleCnt="5"/>
      <dgm:spPr/>
      <dgm:t>
        <a:bodyPr/>
        <a:lstStyle/>
        <a:p>
          <a:endParaRPr lang="hr-HR"/>
        </a:p>
      </dgm:t>
    </dgm:pt>
    <dgm:pt modelId="{FA801253-B3CA-41F6-9BB0-74AD076D6ED4}" type="pres">
      <dgm:prSet presAssocID="{166132D8-3E00-4DAD-BF1F-CFE55389CA6B}" presName="connectorText" presStyleLbl="sibTrans2D1" presStyleIdx="4" presStyleCnt="5"/>
      <dgm:spPr/>
      <dgm:t>
        <a:bodyPr/>
        <a:lstStyle/>
        <a:p>
          <a:endParaRPr lang="hr-HR"/>
        </a:p>
      </dgm:t>
    </dgm:pt>
  </dgm:ptLst>
  <dgm:cxnLst>
    <dgm:cxn modelId="{D32DFFD5-C3A1-4C04-8998-2DD1A88071DD}" type="presOf" srcId="{65EF54DB-9E97-4523-A284-6294BACEF6F7}" destId="{BA7124C0-1B0E-4D2A-8959-752BD5505957}" srcOrd="0" destOrd="0" presId="urn:microsoft.com/office/officeart/2005/8/layout/cycle2"/>
    <dgm:cxn modelId="{F0632A6A-9FA6-4636-83CB-CF80A0AF2DB6}" type="presOf" srcId="{F3C42815-01A1-4E91-AEA7-97A09C4EAE61}" destId="{02E1B9C9-4184-48F0-9E10-088E9179D13C}" srcOrd="0" destOrd="0" presId="urn:microsoft.com/office/officeart/2005/8/layout/cycle2"/>
    <dgm:cxn modelId="{613162B2-EF6E-46BC-9542-C6EE6AE8FE68}" type="presOf" srcId="{166132D8-3E00-4DAD-BF1F-CFE55389CA6B}" destId="{FA801253-B3CA-41F6-9BB0-74AD076D6ED4}" srcOrd="1" destOrd="0" presId="urn:microsoft.com/office/officeart/2005/8/layout/cycle2"/>
    <dgm:cxn modelId="{9C2D6CAA-1B48-49E9-BF40-C42C6AB0FB02}" type="presOf" srcId="{166132D8-3E00-4DAD-BF1F-CFE55389CA6B}" destId="{3C0B3DF9-634F-45B0-B328-9E0D332895BE}" srcOrd="0" destOrd="0" presId="urn:microsoft.com/office/officeart/2005/8/layout/cycle2"/>
    <dgm:cxn modelId="{A1262B97-BE59-49D1-B568-124DCE081C3C}" type="presOf" srcId="{15BF6597-94CA-45EB-AC35-4EE1490173B1}" destId="{A303802C-126D-454C-A5D2-1241AD43D67B}" srcOrd="0" destOrd="0" presId="urn:microsoft.com/office/officeart/2005/8/layout/cycle2"/>
    <dgm:cxn modelId="{E5874A4A-DCD1-46A8-BC78-D58FF78DF31F}" type="presOf" srcId="{93EBFA23-5C35-4D2D-8F5B-AE72DE0771CB}" destId="{54A1C903-4CE0-4338-B2A8-25C00BE6067B}" srcOrd="1" destOrd="0" presId="urn:microsoft.com/office/officeart/2005/8/layout/cycle2"/>
    <dgm:cxn modelId="{013B46B4-D9CD-4CAB-AACC-A744260B35C8}" srcId="{1111A25C-33D2-4DC4-A150-F5C93927E99E}" destId="{CB4A2974-E4C0-4FA6-A552-3E8BC26BF59C}" srcOrd="4" destOrd="0" parTransId="{2B2ACB3C-CD21-4B5A-996D-DE7900500421}" sibTransId="{166132D8-3E00-4DAD-BF1F-CFE55389CA6B}"/>
    <dgm:cxn modelId="{FCFEBB60-460F-46DC-B01A-075F6930737D}" srcId="{1111A25C-33D2-4DC4-A150-F5C93927E99E}" destId="{8068BB54-291D-4203-8661-B5D637C7D5C3}" srcOrd="0" destOrd="0" parTransId="{220B269D-8731-4625-835A-CAB351FE9710}" sibTransId="{93EBFA23-5C35-4D2D-8F5B-AE72DE0771CB}"/>
    <dgm:cxn modelId="{3601DB68-0E92-429A-BB78-921C4249DC44}" type="presOf" srcId="{93EBFA23-5C35-4D2D-8F5B-AE72DE0771CB}" destId="{0F57AEDA-F481-42BC-AF8A-3E3E9EF633B2}" srcOrd="0" destOrd="0" presId="urn:microsoft.com/office/officeart/2005/8/layout/cycle2"/>
    <dgm:cxn modelId="{A1C067E1-838D-436C-BBE0-87D7B034092D}" type="presOf" srcId="{15BF6597-94CA-45EB-AC35-4EE1490173B1}" destId="{F7D59B70-A3E4-47BC-904E-A8E826618BA6}" srcOrd="1" destOrd="0" presId="urn:microsoft.com/office/officeart/2005/8/layout/cycle2"/>
    <dgm:cxn modelId="{35EDB140-A2D5-468C-930D-CDE97D7E7A11}" srcId="{1111A25C-33D2-4DC4-A150-F5C93927E99E}" destId="{CDCF600C-83D2-4A61-AF5F-512E59838EC7}" srcOrd="1" destOrd="0" parTransId="{46F0CF28-8BD5-4E9C-89C5-F081EDA828D9}" sibTransId="{90A39220-87DF-4519-B155-E1C86540462A}"/>
    <dgm:cxn modelId="{B2544932-78CC-4668-B7B8-8FBAC0EF6B88}" type="presOf" srcId="{F3C42815-01A1-4E91-AEA7-97A09C4EAE61}" destId="{22B5CCDE-EA71-4EBB-865C-FD6A816CB088}" srcOrd="1" destOrd="0" presId="urn:microsoft.com/office/officeart/2005/8/layout/cycle2"/>
    <dgm:cxn modelId="{9E28EE36-1A83-430A-BAF4-CA116C85C8AE}" type="presOf" srcId="{CB4A2974-E4C0-4FA6-A552-3E8BC26BF59C}" destId="{0E53F821-897B-468A-859A-799718ED0923}" srcOrd="0" destOrd="0" presId="urn:microsoft.com/office/officeart/2005/8/layout/cycle2"/>
    <dgm:cxn modelId="{64CE0C98-B9E6-4073-A74B-B23EF71C3806}" type="presOf" srcId="{1111A25C-33D2-4DC4-A150-F5C93927E99E}" destId="{0A702797-DAF7-4815-8842-83254F1C93C1}" srcOrd="0" destOrd="0" presId="urn:microsoft.com/office/officeart/2005/8/layout/cycle2"/>
    <dgm:cxn modelId="{93EA6A58-7019-4907-BD2B-534C19D22773}" srcId="{1111A25C-33D2-4DC4-A150-F5C93927E99E}" destId="{2D87EAA9-D713-441F-9616-3DD7EC852537}" srcOrd="3" destOrd="0" parTransId="{79BC2304-E747-469C-A520-9220F56079F3}" sibTransId="{15BF6597-94CA-45EB-AC35-4EE1490173B1}"/>
    <dgm:cxn modelId="{A2EFD390-4C74-48B4-A0C8-7ED25BA81FCE}" type="presOf" srcId="{CDCF600C-83D2-4A61-AF5F-512E59838EC7}" destId="{21AD6DB6-00EE-422B-B7F4-C81BFABFEF84}" srcOrd="0" destOrd="0" presId="urn:microsoft.com/office/officeart/2005/8/layout/cycle2"/>
    <dgm:cxn modelId="{D3776DAA-39E8-4BB7-AAC9-4C2EE91C5E03}" type="presOf" srcId="{8068BB54-291D-4203-8661-B5D637C7D5C3}" destId="{C5D7C2CD-7BC8-409F-B0AB-D011AC39199A}" srcOrd="0" destOrd="0" presId="urn:microsoft.com/office/officeart/2005/8/layout/cycle2"/>
    <dgm:cxn modelId="{19B61817-220C-4BB8-BADD-2A175C414654}" srcId="{1111A25C-33D2-4DC4-A150-F5C93927E99E}" destId="{65EF54DB-9E97-4523-A284-6294BACEF6F7}" srcOrd="2" destOrd="0" parTransId="{DDCDF2BC-3201-4431-87EB-1AB7394203EB}" sibTransId="{F3C42815-01A1-4E91-AEA7-97A09C4EAE61}"/>
    <dgm:cxn modelId="{5221B4E4-59B6-4186-A662-72861824A797}" type="presOf" srcId="{2D87EAA9-D713-441F-9616-3DD7EC852537}" destId="{131EC803-F587-4693-953B-80FE0BA94E16}" srcOrd="0" destOrd="0" presId="urn:microsoft.com/office/officeart/2005/8/layout/cycle2"/>
    <dgm:cxn modelId="{746E4261-CA3A-4BB8-AA35-0D32302EA46D}" type="presOf" srcId="{90A39220-87DF-4519-B155-E1C86540462A}" destId="{0123D024-A23E-42C8-87C8-9AE1FC66647E}" srcOrd="0" destOrd="0" presId="urn:microsoft.com/office/officeart/2005/8/layout/cycle2"/>
    <dgm:cxn modelId="{5F628195-2DA7-4009-BC6B-D4933E3381E6}" type="presOf" srcId="{90A39220-87DF-4519-B155-E1C86540462A}" destId="{4E27C0BF-4029-4FB2-9619-DAB9A84A833E}" srcOrd="1" destOrd="0" presId="urn:microsoft.com/office/officeart/2005/8/layout/cycle2"/>
    <dgm:cxn modelId="{07C729EC-1FAA-447B-AC33-F4FA2A62F7B2}" type="presParOf" srcId="{0A702797-DAF7-4815-8842-83254F1C93C1}" destId="{C5D7C2CD-7BC8-409F-B0AB-D011AC39199A}" srcOrd="0" destOrd="0" presId="urn:microsoft.com/office/officeart/2005/8/layout/cycle2"/>
    <dgm:cxn modelId="{C0482D95-ED06-4CD4-BA5A-39A9805D46FE}" type="presParOf" srcId="{0A702797-DAF7-4815-8842-83254F1C93C1}" destId="{0F57AEDA-F481-42BC-AF8A-3E3E9EF633B2}" srcOrd="1" destOrd="0" presId="urn:microsoft.com/office/officeart/2005/8/layout/cycle2"/>
    <dgm:cxn modelId="{78881A6C-EB5A-4545-B8D5-FA868A9CE6D4}" type="presParOf" srcId="{0F57AEDA-F481-42BC-AF8A-3E3E9EF633B2}" destId="{54A1C903-4CE0-4338-B2A8-25C00BE6067B}" srcOrd="0" destOrd="0" presId="urn:microsoft.com/office/officeart/2005/8/layout/cycle2"/>
    <dgm:cxn modelId="{18BE4123-8E3E-4468-AE33-E6B7895ED314}" type="presParOf" srcId="{0A702797-DAF7-4815-8842-83254F1C93C1}" destId="{21AD6DB6-00EE-422B-B7F4-C81BFABFEF84}" srcOrd="2" destOrd="0" presId="urn:microsoft.com/office/officeart/2005/8/layout/cycle2"/>
    <dgm:cxn modelId="{6FB8FF16-1BA1-4A58-BB2E-EB553DC54B62}" type="presParOf" srcId="{0A702797-DAF7-4815-8842-83254F1C93C1}" destId="{0123D024-A23E-42C8-87C8-9AE1FC66647E}" srcOrd="3" destOrd="0" presId="urn:microsoft.com/office/officeart/2005/8/layout/cycle2"/>
    <dgm:cxn modelId="{8694404F-A618-4A5C-9CD0-988D1E6B100B}" type="presParOf" srcId="{0123D024-A23E-42C8-87C8-9AE1FC66647E}" destId="{4E27C0BF-4029-4FB2-9619-DAB9A84A833E}" srcOrd="0" destOrd="0" presId="urn:microsoft.com/office/officeart/2005/8/layout/cycle2"/>
    <dgm:cxn modelId="{C8522202-982A-4561-ACEB-CFF02744909F}" type="presParOf" srcId="{0A702797-DAF7-4815-8842-83254F1C93C1}" destId="{BA7124C0-1B0E-4D2A-8959-752BD5505957}" srcOrd="4" destOrd="0" presId="urn:microsoft.com/office/officeart/2005/8/layout/cycle2"/>
    <dgm:cxn modelId="{89E0FFA3-BE84-41A1-8B66-2AA8C4F5A58F}" type="presParOf" srcId="{0A702797-DAF7-4815-8842-83254F1C93C1}" destId="{02E1B9C9-4184-48F0-9E10-088E9179D13C}" srcOrd="5" destOrd="0" presId="urn:microsoft.com/office/officeart/2005/8/layout/cycle2"/>
    <dgm:cxn modelId="{FCE2E8E5-A27E-487C-A98D-4E16276F9582}" type="presParOf" srcId="{02E1B9C9-4184-48F0-9E10-088E9179D13C}" destId="{22B5CCDE-EA71-4EBB-865C-FD6A816CB088}" srcOrd="0" destOrd="0" presId="urn:microsoft.com/office/officeart/2005/8/layout/cycle2"/>
    <dgm:cxn modelId="{C3AD462C-7BC7-40FD-9A76-64FE7D422D63}" type="presParOf" srcId="{0A702797-DAF7-4815-8842-83254F1C93C1}" destId="{131EC803-F587-4693-953B-80FE0BA94E16}" srcOrd="6" destOrd="0" presId="urn:microsoft.com/office/officeart/2005/8/layout/cycle2"/>
    <dgm:cxn modelId="{504D8D4A-AD0F-4722-B0F0-0EFB1C547E77}" type="presParOf" srcId="{0A702797-DAF7-4815-8842-83254F1C93C1}" destId="{A303802C-126D-454C-A5D2-1241AD43D67B}" srcOrd="7" destOrd="0" presId="urn:microsoft.com/office/officeart/2005/8/layout/cycle2"/>
    <dgm:cxn modelId="{D0BF9B21-5E99-497A-AA4E-EEE63228B505}" type="presParOf" srcId="{A303802C-126D-454C-A5D2-1241AD43D67B}" destId="{F7D59B70-A3E4-47BC-904E-A8E826618BA6}" srcOrd="0" destOrd="0" presId="urn:microsoft.com/office/officeart/2005/8/layout/cycle2"/>
    <dgm:cxn modelId="{487408A0-16B0-4C22-AF48-B55403232809}" type="presParOf" srcId="{0A702797-DAF7-4815-8842-83254F1C93C1}" destId="{0E53F821-897B-468A-859A-799718ED0923}" srcOrd="8" destOrd="0" presId="urn:microsoft.com/office/officeart/2005/8/layout/cycle2"/>
    <dgm:cxn modelId="{B0801441-A78F-4016-91BB-C53694E3DBDC}" type="presParOf" srcId="{0A702797-DAF7-4815-8842-83254F1C93C1}" destId="{3C0B3DF9-634F-45B0-B328-9E0D332895BE}" srcOrd="9" destOrd="0" presId="urn:microsoft.com/office/officeart/2005/8/layout/cycle2"/>
    <dgm:cxn modelId="{8CBE59A8-3FFA-431D-AAED-3B23B0B1EA6A}" type="presParOf" srcId="{3C0B3DF9-634F-45B0-B328-9E0D332895BE}" destId="{FA801253-B3CA-41F6-9BB0-74AD076D6ED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0C6975-E673-4115-8057-A7DDCBEB288F}" type="doc">
      <dgm:prSet loTypeId="urn:microsoft.com/office/officeart/2005/8/layout/cycle2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50BFE764-7C66-4E6C-9AEC-7A9B2EC93F49}">
      <dgm:prSet phldrT="[Tekst]"/>
      <dgm:spPr/>
      <dgm:t>
        <a:bodyPr/>
        <a:lstStyle/>
        <a:p>
          <a:r>
            <a:rPr lang="hr-HR" dirty="0"/>
            <a:t>EDUCIRANOST I PRIHVAĆANJE</a:t>
          </a:r>
        </a:p>
      </dgm:t>
    </dgm:pt>
    <dgm:pt modelId="{0BEF23D2-3BDB-4DD6-9585-E54392D68BB0}" type="parTrans" cxnId="{ACC54086-A0BF-43D7-AC4D-2139DBCF85C9}">
      <dgm:prSet/>
      <dgm:spPr/>
      <dgm:t>
        <a:bodyPr/>
        <a:lstStyle/>
        <a:p>
          <a:endParaRPr lang="hr-HR"/>
        </a:p>
      </dgm:t>
    </dgm:pt>
    <dgm:pt modelId="{F4ACF3CE-51D7-4C62-AE32-F4877F8E0709}" type="sibTrans" cxnId="{ACC54086-A0BF-43D7-AC4D-2139DBCF85C9}">
      <dgm:prSet/>
      <dgm:spPr/>
      <dgm:t>
        <a:bodyPr/>
        <a:lstStyle/>
        <a:p>
          <a:endParaRPr lang="hr-HR"/>
        </a:p>
      </dgm:t>
    </dgm:pt>
    <dgm:pt modelId="{53184326-4A98-4B8C-A959-1C19A02038DD}">
      <dgm:prSet phldrT="[Tekst]"/>
      <dgm:spPr/>
      <dgm:t>
        <a:bodyPr/>
        <a:lstStyle/>
        <a:p>
          <a:r>
            <a:rPr lang="hr-HR" dirty="0"/>
            <a:t>PRAVILAN PRISTUP I PRILAGODBE</a:t>
          </a:r>
        </a:p>
      </dgm:t>
    </dgm:pt>
    <dgm:pt modelId="{DEB7CF1E-9F9C-4C91-89B9-2697498366E8}" type="parTrans" cxnId="{2206A99D-FED3-4899-A945-7079616F54FE}">
      <dgm:prSet/>
      <dgm:spPr/>
      <dgm:t>
        <a:bodyPr/>
        <a:lstStyle/>
        <a:p>
          <a:endParaRPr lang="hr-HR"/>
        </a:p>
      </dgm:t>
    </dgm:pt>
    <dgm:pt modelId="{C901EE1D-D441-452B-8A4F-B427013C9BC8}" type="sibTrans" cxnId="{2206A99D-FED3-4899-A945-7079616F54FE}">
      <dgm:prSet/>
      <dgm:spPr/>
      <dgm:t>
        <a:bodyPr/>
        <a:lstStyle/>
        <a:p>
          <a:endParaRPr lang="hr-HR"/>
        </a:p>
      </dgm:t>
    </dgm:pt>
    <dgm:pt modelId="{60CE9C7E-0E46-49F4-BE76-05EEB54EE50E}">
      <dgm:prSet phldrT="[Tekst]"/>
      <dgm:spPr/>
      <dgm:t>
        <a:bodyPr/>
        <a:lstStyle/>
        <a:p>
          <a:r>
            <a:rPr lang="hr-HR" dirty="0"/>
            <a:t>USPJEH I NAPREDAK</a:t>
          </a:r>
        </a:p>
      </dgm:t>
    </dgm:pt>
    <dgm:pt modelId="{49CD542B-513C-418F-81D6-20FEAB98F636}" type="parTrans" cxnId="{13F2FAB5-68DA-4309-B4D9-839E5872FE10}">
      <dgm:prSet/>
      <dgm:spPr/>
      <dgm:t>
        <a:bodyPr/>
        <a:lstStyle/>
        <a:p>
          <a:endParaRPr lang="hr-HR"/>
        </a:p>
      </dgm:t>
    </dgm:pt>
    <dgm:pt modelId="{B97B4F09-5BC3-4C2B-96B8-3EAC3DE55F72}" type="sibTrans" cxnId="{13F2FAB5-68DA-4309-B4D9-839E5872FE10}">
      <dgm:prSet/>
      <dgm:spPr/>
      <dgm:t>
        <a:bodyPr/>
        <a:lstStyle/>
        <a:p>
          <a:endParaRPr lang="hr-HR"/>
        </a:p>
      </dgm:t>
    </dgm:pt>
    <dgm:pt modelId="{C34F00A1-B6DA-4103-A16D-9100B3BFF21F}">
      <dgm:prSet phldrT="[Tekst]"/>
      <dgm:spPr/>
      <dgm:t>
        <a:bodyPr/>
        <a:lstStyle/>
        <a:p>
          <a:r>
            <a:rPr lang="hr-HR" dirty="0"/>
            <a:t>POZITIVNA ISKUSTVA</a:t>
          </a:r>
        </a:p>
      </dgm:t>
    </dgm:pt>
    <dgm:pt modelId="{4EF125E1-1586-4CA1-B50A-E7377808CF85}" type="parTrans" cxnId="{3C36CE18-EBC2-498A-9E5F-D37F69078D96}">
      <dgm:prSet/>
      <dgm:spPr/>
      <dgm:t>
        <a:bodyPr/>
        <a:lstStyle/>
        <a:p>
          <a:endParaRPr lang="hr-HR"/>
        </a:p>
      </dgm:t>
    </dgm:pt>
    <dgm:pt modelId="{AE6DD0B2-3ECC-4154-8882-36400BB0EF32}" type="sibTrans" cxnId="{3C36CE18-EBC2-498A-9E5F-D37F69078D96}">
      <dgm:prSet/>
      <dgm:spPr/>
      <dgm:t>
        <a:bodyPr/>
        <a:lstStyle/>
        <a:p>
          <a:endParaRPr lang="hr-HR"/>
        </a:p>
      </dgm:t>
    </dgm:pt>
    <dgm:pt modelId="{66B88C15-7F38-4626-9920-96845DA63E0F}">
      <dgm:prSet phldrT="[Tekst]"/>
      <dgm:spPr/>
      <dgm:t>
        <a:bodyPr/>
        <a:lstStyle/>
        <a:p>
          <a:r>
            <a:rPr lang="hr-HR" dirty="0"/>
            <a:t>POZITIVNI STAVOVI</a:t>
          </a:r>
        </a:p>
      </dgm:t>
    </dgm:pt>
    <dgm:pt modelId="{7EB89A9D-DEBC-4382-BC09-9D733F387EDD}" type="parTrans" cxnId="{168D166D-093B-4AC2-94F8-EEA5A290FD6F}">
      <dgm:prSet/>
      <dgm:spPr/>
      <dgm:t>
        <a:bodyPr/>
        <a:lstStyle/>
        <a:p>
          <a:endParaRPr lang="hr-HR"/>
        </a:p>
      </dgm:t>
    </dgm:pt>
    <dgm:pt modelId="{52919B4F-F3A8-4285-88F7-10A3DCCF6441}" type="sibTrans" cxnId="{168D166D-093B-4AC2-94F8-EEA5A290FD6F}">
      <dgm:prSet/>
      <dgm:spPr/>
      <dgm:t>
        <a:bodyPr/>
        <a:lstStyle/>
        <a:p>
          <a:endParaRPr lang="hr-HR"/>
        </a:p>
      </dgm:t>
    </dgm:pt>
    <dgm:pt modelId="{48A21EAF-30CD-4F51-938D-34E49C8A40F9}" type="pres">
      <dgm:prSet presAssocID="{AB0C6975-E673-4115-8057-A7DDCBEB288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9B42B82-1602-4B19-AF9B-111C7C6F8F5A}" type="pres">
      <dgm:prSet presAssocID="{50BFE764-7C66-4E6C-9AEC-7A9B2EC93F49}" presName="node" presStyleLbl="node1" presStyleIdx="0" presStyleCnt="5" custRadScaleRad="99282" custRadScaleInc="-162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0E19F87-0EC4-4547-A886-DCCEAA4CCB9F}" type="pres">
      <dgm:prSet presAssocID="{F4ACF3CE-51D7-4C62-AE32-F4877F8E0709}" presName="sibTrans" presStyleLbl="sibTrans2D1" presStyleIdx="0" presStyleCnt="5"/>
      <dgm:spPr/>
      <dgm:t>
        <a:bodyPr/>
        <a:lstStyle/>
        <a:p>
          <a:endParaRPr lang="hr-HR"/>
        </a:p>
      </dgm:t>
    </dgm:pt>
    <dgm:pt modelId="{C508DBF0-E9ED-42B9-9481-7BA1EBB461C0}" type="pres">
      <dgm:prSet presAssocID="{F4ACF3CE-51D7-4C62-AE32-F4877F8E0709}" presName="connectorText" presStyleLbl="sibTrans2D1" presStyleIdx="0" presStyleCnt="5"/>
      <dgm:spPr/>
      <dgm:t>
        <a:bodyPr/>
        <a:lstStyle/>
        <a:p>
          <a:endParaRPr lang="hr-HR"/>
        </a:p>
      </dgm:t>
    </dgm:pt>
    <dgm:pt modelId="{4D29F05D-23B4-472D-B891-C15AA903DDE0}" type="pres">
      <dgm:prSet presAssocID="{53184326-4A98-4B8C-A959-1C19A02038D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257F437-0030-4675-853E-0F69C9265972}" type="pres">
      <dgm:prSet presAssocID="{C901EE1D-D441-452B-8A4F-B427013C9BC8}" presName="sibTrans" presStyleLbl="sibTrans2D1" presStyleIdx="1" presStyleCnt="5"/>
      <dgm:spPr/>
      <dgm:t>
        <a:bodyPr/>
        <a:lstStyle/>
        <a:p>
          <a:endParaRPr lang="hr-HR"/>
        </a:p>
      </dgm:t>
    </dgm:pt>
    <dgm:pt modelId="{28A13C70-F9E9-48EA-9F1F-4116F4060E10}" type="pres">
      <dgm:prSet presAssocID="{C901EE1D-D441-452B-8A4F-B427013C9BC8}" presName="connectorText" presStyleLbl="sibTrans2D1" presStyleIdx="1" presStyleCnt="5"/>
      <dgm:spPr/>
      <dgm:t>
        <a:bodyPr/>
        <a:lstStyle/>
        <a:p>
          <a:endParaRPr lang="hr-HR"/>
        </a:p>
      </dgm:t>
    </dgm:pt>
    <dgm:pt modelId="{70DE9E5F-B865-4090-96B2-960F8DE66E87}" type="pres">
      <dgm:prSet presAssocID="{60CE9C7E-0E46-49F4-BE76-05EEB54EE50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F127F02-97E5-4D2B-860F-6A8167F4CD4A}" type="pres">
      <dgm:prSet presAssocID="{B97B4F09-5BC3-4C2B-96B8-3EAC3DE55F72}" presName="sibTrans" presStyleLbl="sibTrans2D1" presStyleIdx="2" presStyleCnt="5"/>
      <dgm:spPr/>
      <dgm:t>
        <a:bodyPr/>
        <a:lstStyle/>
        <a:p>
          <a:endParaRPr lang="hr-HR"/>
        </a:p>
      </dgm:t>
    </dgm:pt>
    <dgm:pt modelId="{E077F9F6-8C8D-44FB-B468-8E959232731C}" type="pres">
      <dgm:prSet presAssocID="{B97B4F09-5BC3-4C2B-96B8-3EAC3DE55F72}" presName="connectorText" presStyleLbl="sibTrans2D1" presStyleIdx="2" presStyleCnt="5"/>
      <dgm:spPr/>
      <dgm:t>
        <a:bodyPr/>
        <a:lstStyle/>
        <a:p>
          <a:endParaRPr lang="hr-HR"/>
        </a:p>
      </dgm:t>
    </dgm:pt>
    <dgm:pt modelId="{FA1C1892-4EFE-4248-B445-92D0F2DCC5C1}" type="pres">
      <dgm:prSet presAssocID="{C34F00A1-B6DA-4103-A16D-9100B3BFF21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C5AFE24-2AAF-4977-831D-1DC83E33EE83}" type="pres">
      <dgm:prSet presAssocID="{AE6DD0B2-3ECC-4154-8882-36400BB0EF32}" presName="sibTrans" presStyleLbl="sibTrans2D1" presStyleIdx="3" presStyleCnt="5"/>
      <dgm:spPr/>
      <dgm:t>
        <a:bodyPr/>
        <a:lstStyle/>
        <a:p>
          <a:endParaRPr lang="hr-HR"/>
        </a:p>
      </dgm:t>
    </dgm:pt>
    <dgm:pt modelId="{97F13F8F-F318-461D-AA11-DDCA8806C760}" type="pres">
      <dgm:prSet presAssocID="{AE6DD0B2-3ECC-4154-8882-36400BB0EF32}" presName="connectorText" presStyleLbl="sibTrans2D1" presStyleIdx="3" presStyleCnt="5"/>
      <dgm:spPr/>
      <dgm:t>
        <a:bodyPr/>
        <a:lstStyle/>
        <a:p>
          <a:endParaRPr lang="hr-HR"/>
        </a:p>
      </dgm:t>
    </dgm:pt>
    <dgm:pt modelId="{F2F3E040-89ED-4C8B-A199-FBFF0C483777}" type="pres">
      <dgm:prSet presAssocID="{66B88C15-7F38-4626-9920-96845DA63E0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2B306AD-248C-45B9-A06A-CF3128D7D845}" type="pres">
      <dgm:prSet presAssocID="{52919B4F-F3A8-4285-88F7-10A3DCCF6441}" presName="sibTrans" presStyleLbl="sibTrans2D1" presStyleIdx="4" presStyleCnt="5"/>
      <dgm:spPr/>
      <dgm:t>
        <a:bodyPr/>
        <a:lstStyle/>
        <a:p>
          <a:endParaRPr lang="hr-HR"/>
        </a:p>
      </dgm:t>
    </dgm:pt>
    <dgm:pt modelId="{DB5855CA-A4A0-4818-B820-158417E378B5}" type="pres">
      <dgm:prSet presAssocID="{52919B4F-F3A8-4285-88F7-10A3DCCF6441}" presName="connectorText" presStyleLbl="sibTrans2D1" presStyleIdx="4" presStyleCnt="5"/>
      <dgm:spPr/>
      <dgm:t>
        <a:bodyPr/>
        <a:lstStyle/>
        <a:p>
          <a:endParaRPr lang="hr-HR"/>
        </a:p>
      </dgm:t>
    </dgm:pt>
  </dgm:ptLst>
  <dgm:cxnLst>
    <dgm:cxn modelId="{0D08E50E-CF56-4E53-9958-15C31AEF4D56}" type="presOf" srcId="{C901EE1D-D441-452B-8A4F-B427013C9BC8}" destId="{28A13C70-F9E9-48EA-9F1F-4116F4060E10}" srcOrd="1" destOrd="0" presId="urn:microsoft.com/office/officeart/2005/8/layout/cycle2"/>
    <dgm:cxn modelId="{2206A99D-FED3-4899-A945-7079616F54FE}" srcId="{AB0C6975-E673-4115-8057-A7DDCBEB288F}" destId="{53184326-4A98-4B8C-A959-1C19A02038DD}" srcOrd="1" destOrd="0" parTransId="{DEB7CF1E-9F9C-4C91-89B9-2697498366E8}" sibTransId="{C901EE1D-D441-452B-8A4F-B427013C9BC8}"/>
    <dgm:cxn modelId="{F22DC151-6546-4BFB-9973-C884F1405651}" type="presOf" srcId="{66B88C15-7F38-4626-9920-96845DA63E0F}" destId="{F2F3E040-89ED-4C8B-A199-FBFF0C483777}" srcOrd="0" destOrd="0" presId="urn:microsoft.com/office/officeart/2005/8/layout/cycle2"/>
    <dgm:cxn modelId="{CE538858-0386-4055-AB4D-084288C4FF66}" type="presOf" srcId="{52919B4F-F3A8-4285-88F7-10A3DCCF6441}" destId="{E2B306AD-248C-45B9-A06A-CF3128D7D845}" srcOrd="0" destOrd="0" presId="urn:microsoft.com/office/officeart/2005/8/layout/cycle2"/>
    <dgm:cxn modelId="{B449B333-AD48-4169-BD42-014C72D2C935}" type="presOf" srcId="{C34F00A1-B6DA-4103-A16D-9100B3BFF21F}" destId="{FA1C1892-4EFE-4248-B445-92D0F2DCC5C1}" srcOrd="0" destOrd="0" presId="urn:microsoft.com/office/officeart/2005/8/layout/cycle2"/>
    <dgm:cxn modelId="{C671D2B8-58A4-401B-99E2-75A222CDA47B}" type="presOf" srcId="{F4ACF3CE-51D7-4C62-AE32-F4877F8E0709}" destId="{C508DBF0-E9ED-42B9-9481-7BA1EBB461C0}" srcOrd="1" destOrd="0" presId="urn:microsoft.com/office/officeart/2005/8/layout/cycle2"/>
    <dgm:cxn modelId="{8F7B940E-7F16-449E-A188-A460868F7284}" type="presOf" srcId="{50BFE764-7C66-4E6C-9AEC-7A9B2EC93F49}" destId="{A9B42B82-1602-4B19-AF9B-111C7C6F8F5A}" srcOrd="0" destOrd="0" presId="urn:microsoft.com/office/officeart/2005/8/layout/cycle2"/>
    <dgm:cxn modelId="{2B6BCCFF-53EC-475C-8722-4F199D7C54FE}" type="presOf" srcId="{AE6DD0B2-3ECC-4154-8882-36400BB0EF32}" destId="{97F13F8F-F318-461D-AA11-DDCA8806C760}" srcOrd="1" destOrd="0" presId="urn:microsoft.com/office/officeart/2005/8/layout/cycle2"/>
    <dgm:cxn modelId="{C6EECC45-9C24-4DD1-A5CD-CF0196D060DB}" type="presOf" srcId="{AB0C6975-E673-4115-8057-A7DDCBEB288F}" destId="{48A21EAF-30CD-4F51-938D-34E49C8A40F9}" srcOrd="0" destOrd="0" presId="urn:microsoft.com/office/officeart/2005/8/layout/cycle2"/>
    <dgm:cxn modelId="{ACC54086-A0BF-43D7-AC4D-2139DBCF85C9}" srcId="{AB0C6975-E673-4115-8057-A7DDCBEB288F}" destId="{50BFE764-7C66-4E6C-9AEC-7A9B2EC93F49}" srcOrd="0" destOrd="0" parTransId="{0BEF23D2-3BDB-4DD6-9585-E54392D68BB0}" sibTransId="{F4ACF3CE-51D7-4C62-AE32-F4877F8E0709}"/>
    <dgm:cxn modelId="{35225C40-E715-4BF3-A3A1-0777747EE337}" type="presOf" srcId="{60CE9C7E-0E46-49F4-BE76-05EEB54EE50E}" destId="{70DE9E5F-B865-4090-96B2-960F8DE66E87}" srcOrd="0" destOrd="0" presId="urn:microsoft.com/office/officeart/2005/8/layout/cycle2"/>
    <dgm:cxn modelId="{168D166D-093B-4AC2-94F8-EEA5A290FD6F}" srcId="{AB0C6975-E673-4115-8057-A7DDCBEB288F}" destId="{66B88C15-7F38-4626-9920-96845DA63E0F}" srcOrd="4" destOrd="0" parTransId="{7EB89A9D-DEBC-4382-BC09-9D733F387EDD}" sibTransId="{52919B4F-F3A8-4285-88F7-10A3DCCF6441}"/>
    <dgm:cxn modelId="{13F2FAB5-68DA-4309-B4D9-839E5872FE10}" srcId="{AB0C6975-E673-4115-8057-A7DDCBEB288F}" destId="{60CE9C7E-0E46-49F4-BE76-05EEB54EE50E}" srcOrd="2" destOrd="0" parTransId="{49CD542B-513C-418F-81D6-20FEAB98F636}" sibTransId="{B97B4F09-5BC3-4C2B-96B8-3EAC3DE55F72}"/>
    <dgm:cxn modelId="{88E84B4F-ECDF-49AF-A945-21981B1410A3}" type="presOf" srcId="{C901EE1D-D441-452B-8A4F-B427013C9BC8}" destId="{9257F437-0030-4675-853E-0F69C9265972}" srcOrd="0" destOrd="0" presId="urn:microsoft.com/office/officeart/2005/8/layout/cycle2"/>
    <dgm:cxn modelId="{02252AC8-9780-4A25-89B0-46C0DB11F6F1}" type="presOf" srcId="{AE6DD0B2-3ECC-4154-8882-36400BB0EF32}" destId="{AC5AFE24-2AAF-4977-831D-1DC83E33EE83}" srcOrd="0" destOrd="0" presId="urn:microsoft.com/office/officeart/2005/8/layout/cycle2"/>
    <dgm:cxn modelId="{F5FF1297-5341-46FB-B3A1-590392734A06}" type="presOf" srcId="{F4ACF3CE-51D7-4C62-AE32-F4877F8E0709}" destId="{F0E19F87-0EC4-4547-A886-DCCEAA4CCB9F}" srcOrd="0" destOrd="0" presId="urn:microsoft.com/office/officeart/2005/8/layout/cycle2"/>
    <dgm:cxn modelId="{3C36CE18-EBC2-498A-9E5F-D37F69078D96}" srcId="{AB0C6975-E673-4115-8057-A7DDCBEB288F}" destId="{C34F00A1-B6DA-4103-A16D-9100B3BFF21F}" srcOrd="3" destOrd="0" parTransId="{4EF125E1-1586-4CA1-B50A-E7377808CF85}" sibTransId="{AE6DD0B2-3ECC-4154-8882-36400BB0EF32}"/>
    <dgm:cxn modelId="{E817DC5C-F70A-4569-94C5-3138876E9A88}" type="presOf" srcId="{52919B4F-F3A8-4285-88F7-10A3DCCF6441}" destId="{DB5855CA-A4A0-4818-B820-158417E378B5}" srcOrd="1" destOrd="0" presId="urn:microsoft.com/office/officeart/2005/8/layout/cycle2"/>
    <dgm:cxn modelId="{F20FA70E-9329-4B7F-91F7-B2874EFDD497}" type="presOf" srcId="{B97B4F09-5BC3-4C2B-96B8-3EAC3DE55F72}" destId="{E077F9F6-8C8D-44FB-B468-8E959232731C}" srcOrd="1" destOrd="0" presId="urn:microsoft.com/office/officeart/2005/8/layout/cycle2"/>
    <dgm:cxn modelId="{0C2C9F3F-1F88-4F11-86F8-5610A54F528A}" type="presOf" srcId="{53184326-4A98-4B8C-A959-1C19A02038DD}" destId="{4D29F05D-23B4-472D-B891-C15AA903DDE0}" srcOrd="0" destOrd="0" presId="urn:microsoft.com/office/officeart/2005/8/layout/cycle2"/>
    <dgm:cxn modelId="{DD74FBD5-CD33-49E8-8A60-78F334AB21C3}" type="presOf" srcId="{B97B4F09-5BC3-4C2B-96B8-3EAC3DE55F72}" destId="{AF127F02-97E5-4D2B-860F-6A8167F4CD4A}" srcOrd="0" destOrd="0" presId="urn:microsoft.com/office/officeart/2005/8/layout/cycle2"/>
    <dgm:cxn modelId="{CB0368E0-E3A3-478B-97D9-963B5BAAC085}" type="presParOf" srcId="{48A21EAF-30CD-4F51-938D-34E49C8A40F9}" destId="{A9B42B82-1602-4B19-AF9B-111C7C6F8F5A}" srcOrd="0" destOrd="0" presId="urn:microsoft.com/office/officeart/2005/8/layout/cycle2"/>
    <dgm:cxn modelId="{D016DA00-B7A8-4092-99B9-CCF2EBC8E45E}" type="presParOf" srcId="{48A21EAF-30CD-4F51-938D-34E49C8A40F9}" destId="{F0E19F87-0EC4-4547-A886-DCCEAA4CCB9F}" srcOrd="1" destOrd="0" presId="urn:microsoft.com/office/officeart/2005/8/layout/cycle2"/>
    <dgm:cxn modelId="{D35A0DDF-E5D3-4567-810B-537E37AE0D1D}" type="presParOf" srcId="{F0E19F87-0EC4-4547-A886-DCCEAA4CCB9F}" destId="{C508DBF0-E9ED-42B9-9481-7BA1EBB461C0}" srcOrd="0" destOrd="0" presId="urn:microsoft.com/office/officeart/2005/8/layout/cycle2"/>
    <dgm:cxn modelId="{7E2CDCD1-991C-46A3-B03C-EBE918B634AE}" type="presParOf" srcId="{48A21EAF-30CD-4F51-938D-34E49C8A40F9}" destId="{4D29F05D-23B4-472D-B891-C15AA903DDE0}" srcOrd="2" destOrd="0" presId="urn:microsoft.com/office/officeart/2005/8/layout/cycle2"/>
    <dgm:cxn modelId="{DA946BF6-5472-4B6A-9239-2AA1AFD88773}" type="presParOf" srcId="{48A21EAF-30CD-4F51-938D-34E49C8A40F9}" destId="{9257F437-0030-4675-853E-0F69C9265972}" srcOrd="3" destOrd="0" presId="urn:microsoft.com/office/officeart/2005/8/layout/cycle2"/>
    <dgm:cxn modelId="{FFA6394F-21A8-4848-A02A-5146A6F367EA}" type="presParOf" srcId="{9257F437-0030-4675-853E-0F69C9265972}" destId="{28A13C70-F9E9-48EA-9F1F-4116F4060E10}" srcOrd="0" destOrd="0" presId="urn:microsoft.com/office/officeart/2005/8/layout/cycle2"/>
    <dgm:cxn modelId="{BAA73A2E-98AA-467C-AE23-B39B07364D12}" type="presParOf" srcId="{48A21EAF-30CD-4F51-938D-34E49C8A40F9}" destId="{70DE9E5F-B865-4090-96B2-960F8DE66E87}" srcOrd="4" destOrd="0" presId="urn:microsoft.com/office/officeart/2005/8/layout/cycle2"/>
    <dgm:cxn modelId="{3376416B-1C64-4213-94CF-F348026BEF54}" type="presParOf" srcId="{48A21EAF-30CD-4F51-938D-34E49C8A40F9}" destId="{AF127F02-97E5-4D2B-860F-6A8167F4CD4A}" srcOrd="5" destOrd="0" presId="urn:microsoft.com/office/officeart/2005/8/layout/cycle2"/>
    <dgm:cxn modelId="{35573948-BE18-4339-9AB1-DEE6E120C356}" type="presParOf" srcId="{AF127F02-97E5-4D2B-860F-6A8167F4CD4A}" destId="{E077F9F6-8C8D-44FB-B468-8E959232731C}" srcOrd="0" destOrd="0" presId="urn:microsoft.com/office/officeart/2005/8/layout/cycle2"/>
    <dgm:cxn modelId="{16F5EDAC-418E-4E3E-8BD8-2C1D1104F357}" type="presParOf" srcId="{48A21EAF-30CD-4F51-938D-34E49C8A40F9}" destId="{FA1C1892-4EFE-4248-B445-92D0F2DCC5C1}" srcOrd="6" destOrd="0" presId="urn:microsoft.com/office/officeart/2005/8/layout/cycle2"/>
    <dgm:cxn modelId="{BC66E0AD-1D78-400E-95C8-A677025BD975}" type="presParOf" srcId="{48A21EAF-30CD-4F51-938D-34E49C8A40F9}" destId="{AC5AFE24-2AAF-4977-831D-1DC83E33EE83}" srcOrd="7" destOrd="0" presId="urn:microsoft.com/office/officeart/2005/8/layout/cycle2"/>
    <dgm:cxn modelId="{CB366A3C-C042-45AA-AFCE-D9C8ECF0A6C6}" type="presParOf" srcId="{AC5AFE24-2AAF-4977-831D-1DC83E33EE83}" destId="{97F13F8F-F318-461D-AA11-DDCA8806C760}" srcOrd="0" destOrd="0" presId="urn:microsoft.com/office/officeart/2005/8/layout/cycle2"/>
    <dgm:cxn modelId="{DD687AB8-89C3-4403-BC90-14C812741578}" type="presParOf" srcId="{48A21EAF-30CD-4F51-938D-34E49C8A40F9}" destId="{F2F3E040-89ED-4C8B-A199-FBFF0C483777}" srcOrd="8" destOrd="0" presId="urn:microsoft.com/office/officeart/2005/8/layout/cycle2"/>
    <dgm:cxn modelId="{ECA46C2A-4270-45E6-9C86-156FBD4EF7F1}" type="presParOf" srcId="{48A21EAF-30CD-4F51-938D-34E49C8A40F9}" destId="{E2B306AD-248C-45B9-A06A-CF3128D7D845}" srcOrd="9" destOrd="0" presId="urn:microsoft.com/office/officeart/2005/8/layout/cycle2"/>
    <dgm:cxn modelId="{791FB45E-46FC-4D65-946A-7BF95778DBE9}" type="presParOf" srcId="{E2B306AD-248C-45B9-A06A-CF3128D7D845}" destId="{DB5855CA-A4A0-4818-B820-158417E378B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ECAEDA-D55E-4C8E-8717-F2FE26A6393C}" type="doc">
      <dgm:prSet loTypeId="urn:microsoft.com/office/officeart/2005/8/layout/arrow5" loCatId="process" qsTypeId="urn:microsoft.com/office/officeart/2005/8/quickstyle/3d2" qsCatId="3D" csTypeId="urn:microsoft.com/office/officeart/2005/8/colors/accent4_5" csCatId="accent4" phldr="1"/>
      <dgm:spPr/>
      <dgm:t>
        <a:bodyPr/>
        <a:lstStyle/>
        <a:p>
          <a:endParaRPr lang="hr-HR"/>
        </a:p>
      </dgm:t>
    </dgm:pt>
    <dgm:pt modelId="{4EEE8F96-437B-4250-8BC2-496C7A0B8965}">
      <dgm:prSet phldrT="[Teks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xfrm rot="16200000">
          <a:off x="935" y="786"/>
          <a:ext cx="1987267" cy="1987267"/>
        </a:xfrm>
        <a:prstGeom prst="downArrow">
          <a:avLst>
            <a:gd name="adj1" fmla="val 50000"/>
            <a:gd name="adj2" fmla="val 35000"/>
          </a:avLst>
        </a:prstGeom>
      </dgm:spPr>
      <dgm:t>
        <a:bodyPr/>
        <a:lstStyle/>
        <a:p>
          <a:pPr algn="ctr"/>
          <a:r>
            <a:rPr lang="hr-HR" dirty="0" smtClean="0">
              <a:latin typeface="Arial"/>
              <a:ea typeface="+mn-ea"/>
              <a:cs typeface="+mn-cs"/>
            </a:rPr>
            <a:t>STRUČNJACI</a:t>
          </a:r>
          <a:endParaRPr lang="hr-HR" dirty="0">
            <a:latin typeface="Arial"/>
            <a:ea typeface="+mn-ea"/>
            <a:cs typeface="+mn-cs"/>
          </a:endParaRPr>
        </a:p>
      </dgm:t>
    </dgm:pt>
    <dgm:pt modelId="{FC97B2D1-645A-48F1-8ED7-349A087E1869}" type="parTrans" cxnId="{80C6FAE5-0976-44E6-9B63-B45063CD2AD3}">
      <dgm:prSet/>
      <dgm:spPr/>
      <dgm:t>
        <a:bodyPr/>
        <a:lstStyle/>
        <a:p>
          <a:pPr algn="ctr"/>
          <a:endParaRPr lang="hr-HR"/>
        </a:p>
      </dgm:t>
    </dgm:pt>
    <dgm:pt modelId="{9EEFFCC9-9765-4182-B27C-A6ECCE632CF8}" type="sibTrans" cxnId="{80C6FAE5-0976-44E6-9B63-B45063CD2AD3}">
      <dgm:prSet/>
      <dgm:spPr/>
      <dgm:t>
        <a:bodyPr/>
        <a:lstStyle/>
        <a:p>
          <a:pPr algn="ctr"/>
          <a:endParaRPr lang="hr-HR"/>
        </a:p>
      </dgm:t>
    </dgm:pt>
    <dgm:pt modelId="{F88FFDCB-7E95-4E52-9BAF-633999E1CE50}">
      <dgm:prSet phldrT="[Teks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 rot="5400000">
          <a:off x="2211924" y="786"/>
          <a:ext cx="1987267" cy="1987267"/>
        </a:xfrm>
        <a:prstGeom prst="downArrow">
          <a:avLst>
            <a:gd name="adj1" fmla="val 50000"/>
            <a:gd name="adj2" fmla="val 35000"/>
          </a:avLst>
        </a:prstGeom>
      </dgm:spPr>
      <dgm:t>
        <a:bodyPr/>
        <a:lstStyle/>
        <a:p>
          <a:pPr algn="ctr"/>
          <a:r>
            <a:rPr lang="hr-HR" smtClean="0">
              <a:latin typeface="Arial"/>
              <a:ea typeface="+mn-ea"/>
              <a:cs typeface="+mn-cs"/>
            </a:rPr>
            <a:t>ADOLESCENTI S TEŠKOĆAMA</a:t>
          </a:r>
          <a:endParaRPr lang="hr-HR" dirty="0">
            <a:latin typeface="Arial"/>
            <a:ea typeface="+mn-ea"/>
            <a:cs typeface="+mn-cs"/>
          </a:endParaRPr>
        </a:p>
      </dgm:t>
    </dgm:pt>
    <dgm:pt modelId="{584F95F3-73DD-4D88-9D45-3EC964294194}" type="parTrans" cxnId="{3F665DC0-B38A-48EB-B314-FBB97624FADF}">
      <dgm:prSet/>
      <dgm:spPr/>
      <dgm:t>
        <a:bodyPr/>
        <a:lstStyle/>
        <a:p>
          <a:pPr algn="ctr"/>
          <a:endParaRPr lang="hr-HR"/>
        </a:p>
      </dgm:t>
    </dgm:pt>
    <dgm:pt modelId="{C8780DDE-2D34-4CC7-B3AB-BA192B94F80B}" type="sibTrans" cxnId="{3F665DC0-B38A-48EB-B314-FBB97624FADF}">
      <dgm:prSet/>
      <dgm:spPr/>
      <dgm:t>
        <a:bodyPr/>
        <a:lstStyle/>
        <a:p>
          <a:pPr algn="ctr"/>
          <a:endParaRPr lang="hr-HR"/>
        </a:p>
      </dgm:t>
    </dgm:pt>
    <dgm:pt modelId="{E815373D-D950-4EAB-BDA7-D63B8A388333}" type="pres">
      <dgm:prSet presAssocID="{4CECAEDA-D55E-4C8E-8717-F2FE26A6393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9AD4E72A-22BF-4540-9CDB-84825CD423FA}" type="pres">
      <dgm:prSet presAssocID="{4EEE8F96-437B-4250-8BC2-496C7A0B8965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259260C-3789-437A-9597-682658C9D3DD}" type="pres">
      <dgm:prSet presAssocID="{F88FFDCB-7E95-4E52-9BAF-633999E1CE50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E341DE1-E845-4AF9-98B2-A544EE69912D}" type="presOf" srcId="{4CECAEDA-D55E-4C8E-8717-F2FE26A6393C}" destId="{E815373D-D950-4EAB-BDA7-D63B8A388333}" srcOrd="0" destOrd="0" presId="urn:microsoft.com/office/officeart/2005/8/layout/arrow5"/>
    <dgm:cxn modelId="{9D147AB1-4EFB-4187-8F41-18458437B49A}" type="presOf" srcId="{F88FFDCB-7E95-4E52-9BAF-633999E1CE50}" destId="{3259260C-3789-437A-9597-682658C9D3DD}" srcOrd="0" destOrd="0" presId="urn:microsoft.com/office/officeart/2005/8/layout/arrow5"/>
    <dgm:cxn modelId="{60F81226-ACC1-4ABD-ACA8-3DE573F272F5}" type="presOf" srcId="{4EEE8F96-437B-4250-8BC2-496C7A0B8965}" destId="{9AD4E72A-22BF-4540-9CDB-84825CD423FA}" srcOrd="0" destOrd="0" presId="urn:microsoft.com/office/officeart/2005/8/layout/arrow5"/>
    <dgm:cxn modelId="{80C6FAE5-0976-44E6-9B63-B45063CD2AD3}" srcId="{4CECAEDA-D55E-4C8E-8717-F2FE26A6393C}" destId="{4EEE8F96-437B-4250-8BC2-496C7A0B8965}" srcOrd="0" destOrd="0" parTransId="{FC97B2D1-645A-48F1-8ED7-349A087E1869}" sibTransId="{9EEFFCC9-9765-4182-B27C-A6ECCE632CF8}"/>
    <dgm:cxn modelId="{3F665DC0-B38A-48EB-B314-FBB97624FADF}" srcId="{4CECAEDA-D55E-4C8E-8717-F2FE26A6393C}" destId="{F88FFDCB-7E95-4E52-9BAF-633999E1CE50}" srcOrd="1" destOrd="0" parTransId="{584F95F3-73DD-4D88-9D45-3EC964294194}" sibTransId="{C8780DDE-2D34-4CC7-B3AB-BA192B94F80B}"/>
    <dgm:cxn modelId="{1DDC8F98-D70A-4FB8-8678-155658B821EC}" type="presParOf" srcId="{E815373D-D950-4EAB-BDA7-D63B8A388333}" destId="{9AD4E72A-22BF-4540-9CDB-84825CD423FA}" srcOrd="0" destOrd="0" presId="urn:microsoft.com/office/officeart/2005/8/layout/arrow5"/>
    <dgm:cxn modelId="{E2101953-308C-40F1-BA07-F36B67712B2E}" type="presParOf" srcId="{E815373D-D950-4EAB-BDA7-D63B8A388333}" destId="{3259260C-3789-437A-9597-682658C9D3DD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B28545-E02D-4F46-952B-10F7621E1C13}">
      <dsp:nvSpPr>
        <dsp:cNvPr id="0" name=""/>
        <dsp:cNvSpPr/>
      </dsp:nvSpPr>
      <dsp:spPr>
        <a:xfrm>
          <a:off x="3600398" y="0"/>
          <a:ext cx="1149518" cy="74718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/>
            <a:t>INTELEKTUALNE TEŠKOĆE</a:t>
          </a:r>
        </a:p>
      </dsp:txBody>
      <dsp:txXfrm>
        <a:off x="3636873" y="36475"/>
        <a:ext cx="1076568" cy="674236"/>
      </dsp:txXfrm>
    </dsp:sp>
    <dsp:sp modelId="{BF9A2CD1-A4DF-42EA-BA11-DEE9C3EBFBED}">
      <dsp:nvSpPr>
        <dsp:cNvPr id="0" name=""/>
        <dsp:cNvSpPr/>
      </dsp:nvSpPr>
      <dsp:spPr>
        <a:xfrm>
          <a:off x="1866857" y="359940"/>
          <a:ext cx="4261555" cy="4261555"/>
        </a:xfrm>
        <a:custGeom>
          <a:avLst/>
          <a:gdLst/>
          <a:ahLst/>
          <a:cxnLst/>
          <a:rect l="0" t="0" r="0" b="0"/>
          <a:pathLst>
            <a:path>
              <a:moveTo>
                <a:pt x="2888941" y="139446"/>
              </a:moveTo>
              <a:arcTo wR="2130777" hR="2130777" stAng="17450606" swAng="998336"/>
            </a:path>
          </a:pathLst>
        </a:custGeom>
        <a:noFill/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CA377B-27D5-481D-B6DA-857667A5ECA3}">
      <dsp:nvSpPr>
        <dsp:cNvPr id="0" name=""/>
        <dsp:cNvSpPr/>
      </dsp:nvSpPr>
      <dsp:spPr>
        <a:xfrm>
          <a:off x="5108579" y="803694"/>
          <a:ext cx="1149518" cy="747186"/>
        </a:xfrm>
        <a:prstGeom prst="roundRect">
          <a:avLst/>
        </a:prstGeom>
        <a:gradFill rotWithShape="0">
          <a:gsLst>
            <a:gs pos="0">
              <a:schemeClr val="accent5">
                <a:hueOff val="-435981"/>
                <a:satOff val="2594"/>
                <a:lumOff val="1046"/>
                <a:alphaOff val="0"/>
                <a:tint val="65000"/>
                <a:lumMod val="110000"/>
              </a:schemeClr>
            </a:gs>
            <a:gs pos="88000">
              <a:schemeClr val="accent5">
                <a:hueOff val="-435981"/>
                <a:satOff val="2594"/>
                <a:lumOff val="1046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/>
            <a:t>EMOCIONALNE TEŠKOĆE I PUP</a:t>
          </a:r>
        </a:p>
      </dsp:txBody>
      <dsp:txXfrm>
        <a:off x="5145054" y="840169"/>
        <a:ext cx="1076568" cy="674236"/>
      </dsp:txXfrm>
    </dsp:sp>
    <dsp:sp modelId="{CDA8A9F3-8C5B-4FEE-BD8D-B88EDCFF8693}">
      <dsp:nvSpPr>
        <dsp:cNvPr id="0" name=""/>
        <dsp:cNvSpPr/>
      </dsp:nvSpPr>
      <dsp:spPr>
        <a:xfrm>
          <a:off x="1951981" y="495509"/>
          <a:ext cx="4261555" cy="4261555"/>
        </a:xfrm>
        <a:custGeom>
          <a:avLst/>
          <a:gdLst/>
          <a:ahLst/>
          <a:cxnLst/>
          <a:rect l="0" t="0" r="0" b="0"/>
          <a:pathLst>
            <a:path>
              <a:moveTo>
                <a:pt x="3975296" y="1064023"/>
              </a:moveTo>
              <a:arcTo wR="2130777" hR="2130777" stAng="19797455" swAng="1597373"/>
            </a:path>
          </a:pathLst>
        </a:custGeom>
        <a:noFill/>
        <a:ln w="12700" cap="rnd" cmpd="sng" algn="ctr">
          <a:solidFill>
            <a:schemeClr val="accent5">
              <a:hueOff val="-435981"/>
              <a:satOff val="2594"/>
              <a:lumOff val="104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FAADCF-F64B-4B29-9CD5-117D4B022D3F}">
      <dsp:nvSpPr>
        <dsp:cNvPr id="0" name=""/>
        <dsp:cNvSpPr/>
      </dsp:nvSpPr>
      <dsp:spPr>
        <a:xfrm>
          <a:off x="5602915" y="2509183"/>
          <a:ext cx="1149518" cy="747186"/>
        </a:xfrm>
        <a:prstGeom prst="roundRect">
          <a:avLst/>
        </a:prstGeom>
        <a:gradFill rotWithShape="0">
          <a:gsLst>
            <a:gs pos="0">
              <a:schemeClr val="accent5">
                <a:hueOff val="-871963"/>
                <a:satOff val="5188"/>
                <a:lumOff val="2091"/>
                <a:alphaOff val="0"/>
                <a:tint val="65000"/>
                <a:lumMod val="110000"/>
              </a:schemeClr>
            </a:gs>
            <a:gs pos="88000">
              <a:schemeClr val="accent5">
                <a:hueOff val="-871963"/>
                <a:satOff val="5188"/>
                <a:lumOff val="2091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/>
            <a:t>KRONIČNE BOLESTI</a:t>
          </a:r>
        </a:p>
      </dsp:txBody>
      <dsp:txXfrm>
        <a:off x="5639390" y="2545658"/>
        <a:ext cx="1076568" cy="674236"/>
      </dsp:txXfrm>
    </dsp:sp>
    <dsp:sp modelId="{06E2F0AA-56C2-4447-8164-293FF83F1A64}">
      <dsp:nvSpPr>
        <dsp:cNvPr id="0" name=""/>
        <dsp:cNvSpPr/>
      </dsp:nvSpPr>
      <dsp:spPr>
        <a:xfrm>
          <a:off x="1998537" y="263417"/>
          <a:ext cx="4261555" cy="4261555"/>
        </a:xfrm>
        <a:custGeom>
          <a:avLst/>
          <a:gdLst/>
          <a:ahLst/>
          <a:cxnLst/>
          <a:rect l="0" t="0" r="0" b="0"/>
          <a:pathLst>
            <a:path>
              <a:moveTo>
                <a:pt x="4075814" y="3000862"/>
              </a:moveTo>
              <a:arcTo wR="2130777" hR="2130777" stAng="1446041" swAng="1378696"/>
            </a:path>
          </a:pathLst>
        </a:custGeom>
        <a:noFill/>
        <a:ln w="12700" cap="rnd" cmpd="sng" algn="ctr">
          <a:solidFill>
            <a:schemeClr val="accent5">
              <a:hueOff val="-871963"/>
              <a:satOff val="5188"/>
              <a:lumOff val="209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A07A9D-BDD7-4F56-B1FE-427C9D33CB81}">
      <dsp:nvSpPr>
        <dsp:cNvPr id="0" name=""/>
        <dsp:cNvSpPr/>
      </dsp:nvSpPr>
      <dsp:spPr>
        <a:xfrm>
          <a:off x="4536502" y="3960431"/>
          <a:ext cx="1149518" cy="747186"/>
        </a:xfrm>
        <a:prstGeom prst="roundRect">
          <a:avLst/>
        </a:prstGeom>
        <a:gradFill rotWithShape="0">
          <a:gsLst>
            <a:gs pos="0">
              <a:schemeClr val="accent5">
                <a:hueOff val="-1307944"/>
                <a:satOff val="7781"/>
                <a:lumOff val="3137"/>
                <a:alphaOff val="0"/>
                <a:tint val="65000"/>
                <a:lumMod val="110000"/>
              </a:schemeClr>
            </a:gs>
            <a:gs pos="88000">
              <a:schemeClr val="accent5">
                <a:hueOff val="-1307944"/>
                <a:satOff val="7781"/>
                <a:lumOff val="3137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/>
            <a:t>SPECIFIČNE TEŠKOĆE UČENJA</a:t>
          </a:r>
        </a:p>
      </dsp:txBody>
      <dsp:txXfrm>
        <a:off x="4572977" y="3996906"/>
        <a:ext cx="1076568" cy="674236"/>
      </dsp:txXfrm>
    </dsp:sp>
    <dsp:sp modelId="{DC9111D5-CABA-420B-8AB3-6BCA0700AB52}">
      <dsp:nvSpPr>
        <dsp:cNvPr id="0" name=""/>
        <dsp:cNvSpPr/>
      </dsp:nvSpPr>
      <dsp:spPr>
        <a:xfrm>
          <a:off x="1885862" y="374897"/>
          <a:ext cx="4261555" cy="4261555"/>
        </a:xfrm>
        <a:custGeom>
          <a:avLst/>
          <a:gdLst/>
          <a:ahLst/>
          <a:cxnLst/>
          <a:rect l="0" t="0" r="0" b="0"/>
          <a:pathLst>
            <a:path>
              <a:moveTo>
                <a:pt x="2642202" y="4199269"/>
              </a:moveTo>
              <a:arcTo wR="2130777" hR="2130777" stAng="4566744" swAng="1384781"/>
            </a:path>
          </a:pathLst>
        </a:custGeom>
        <a:noFill/>
        <a:ln w="12700" cap="rnd" cmpd="sng" algn="ctr">
          <a:solidFill>
            <a:schemeClr val="accent5">
              <a:hueOff val="-1307944"/>
              <a:satOff val="7781"/>
              <a:lumOff val="31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E4BB37-AEEC-4240-8779-C78C8ADD9DB0}">
      <dsp:nvSpPr>
        <dsp:cNvPr id="0" name=""/>
        <dsp:cNvSpPr/>
      </dsp:nvSpPr>
      <dsp:spPr>
        <a:xfrm>
          <a:off x="2518160" y="4051977"/>
          <a:ext cx="1149518" cy="747186"/>
        </a:xfrm>
        <a:prstGeom prst="roundRect">
          <a:avLst/>
        </a:prstGeom>
        <a:gradFill rotWithShape="0">
          <a:gsLst>
            <a:gs pos="0">
              <a:schemeClr val="accent5">
                <a:hueOff val="-1743925"/>
                <a:satOff val="10375"/>
                <a:lumOff val="4183"/>
                <a:alphaOff val="0"/>
                <a:tint val="65000"/>
                <a:lumMod val="110000"/>
              </a:schemeClr>
            </a:gs>
            <a:gs pos="88000">
              <a:schemeClr val="accent5">
                <a:hueOff val="-1743925"/>
                <a:satOff val="10375"/>
                <a:lumOff val="4183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/>
            <a:t>SOCIJALNA I ODGOJNA ZAPUŠTENOST</a:t>
          </a:r>
        </a:p>
      </dsp:txBody>
      <dsp:txXfrm>
        <a:off x="2554635" y="4088452"/>
        <a:ext cx="1076568" cy="674236"/>
      </dsp:txXfrm>
    </dsp:sp>
    <dsp:sp modelId="{E0048E57-FA28-403C-9F60-9CBD166D7D6A}">
      <dsp:nvSpPr>
        <dsp:cNvPr id="0" name=""/>
        <dsp:cNvSpPr/>
      </dsp:nvSpPr>
      <dsp:spPr>
        <a:xfrm>
          <a:off x="1886651" y="375028"/>
          <a:ext cx="4261555" cy="4261555"/>
        </a:xfrm>
        <a:custGeom>
          <a:avLst/>
          <a:gdLst/>
          <a:ahLst/>
          <a:cxnLst/>
          <a:rect l="0" t="0" r="0" b="0"/>
          <a:pathLst>
            <a:path>
              <a:moveTo>
                <a:pt x="658462" y="3671071"/>
              </a:moveTo>
              <a:arcTo wR="2130777" hR="2130777" stAng="8022442" swAng="1357164"/>
            </a:path>
          </a:pathLst>
        </a:custGeom>
        <a:noFill/>
        <a:ln w="12700" cap="rnd" cmpd="sng" algn="ctr">
          <a:solidFill>
            <a:schemeClr val="accent5">
              <a:hueOff val="-1743925"/>
              <a:satOff val="10375"/>
              <a:lumOff val="418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B7F5F-A0A6-4EF0-8399-F3993938734A}">
      <dsp:nvSpPr>
        <dsp:cNvPr id="0" name=""/>
        <dsp:cNvSpPr/>
      </dsp:nvSpPr>
      <dsp:spPr>
        <a:xfrm>
          <a:off x="1365315" y="2606355"/>
          <a:ext cx="1149518" cy="747186"/>
        </a:xfrm>
        <a:prstGeom prst="roundRect">
          <a:avLst/>
        </a:prstGeom>
        <a:gradFill rotWithShape="0">
          <a:gsLst>
            <a:gs pos="0">
              <a:schemeClr val="accent5">
                <a:hueOff val="-2179906"/>
                <a:satOff val="12969"/>
                <a:lumOff val="5228"/>
                <a:alphaOff val="0"/>
                <a:tint val="65000"/>
                <a:lumMod val="110000"/>
              </a:schemeClr>
            </a:gs>
            <a:gs pos="88000">
              <a:schemeClr val="accent5">
                <a:hueOff val="-2179906"/>
                <a:satOff val="12969"/>
                <a:lumOff val="5228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/>
            <a:t>POREMEĆAJI PAŽNJE;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/>
            <a:t>ADHD</a:t>
          </a:r>
        </a:p>
      </dsp:txBody>
      <dsp:txXfrm>
        <a:off x="1401790" y="2642830"/>
        <a:ext cx="1076568" cy="674236"/>
      </dsp:txXfrm>
    </dsp:sp>
    <dsp:sp modelId="{E4F216AB-67DC-4206-974A-C3D1B38370C9}">
      <dsp:nvSpPr>
        <dsp:cNvPr id="0" name=""/>
        <dsp:cNvSpPr/>
      </dsp:nvSpPr>
      <dsp:spPr>
        <a:xfrm>
          <a:off x="1886651" y="375028"/>
          <a:ext cx="4261555" cy="4261555"/>
        </a:xfrm>
        <a:custGeom>
          <a:avLst/>
          <a:gdLst/>
          <a:ahLst/>
          <a:cxnLst/>
          <a:rect l="0" t="0" r="0" b="0"/>
          <a:pathLst>
            <a:path>
              <a:moveTo>
                <a:pt x="1891" y="2220548"/>
              </a:moveTo>
              <a:arcTo wR="2130777" hR="2130777" stAng="10655123" swAng="1725004"/>
            </a:path>
          </a:pathLst>
        </a:custGeom>
        <a:noFill/>
        <a:ln w="12700" cap="rnd" cmpd="sng" algn="ctr">
          <a:solidFill>
            <a:schemeClr val="accent5">
              <a:hueOff val="-2179906"/>
              <a:satOff val="12969"/>
              <a:lumOff val="52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8A6A2E-5344-4CAB-89AE-2C21DFA591BB}">
      <dsp:nvSpPr>
        <dsp:cNvPr id="0" name=""/>
        <dsp:cNvSpPr/>
      </dsp:nvSpPr>
      <dsp:spPr>
        <a:xfrm>
          <a:off x="1776761" y="803694"/>
          <a:ext cx="1149518" cy="747186"/>
        </a:xfrm>
        <a:prstGeom prst="roundRect">
          <a:avLst/>
        </a:prstGeom>
        <a:gradFill rotWithShape="0">
          <a:gsLst>
            <a:gs pos="0">
              <a:schemeClr val="accent5">
                <a:hueOff val="-2615888"/>
                <a:satOff val="15563"/>
                <a:lumOff val="6274"/>
                <a:alphaOff val="0"/>
                <a:tint val="65000"/>
                <a:lumMod val="110000"/>
              </a:schemeClr>
            </a:gs>
            <a:gs pos="88000">
              <a:schemeClr val="accent5">
                <a:hueOff val="-2615888"/>
                <a:satOff val="15563"/>
                <a:lumOff val="6274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/>
            <a:t>OŠTEĆENJA VIDA / SLUHA /  TJELESNI INVALIDITET</a:t>
          </a:r>
        </a:p>
      </dsp:txBody>
      <dsp:txXfrm>
        <a:off x="1813236" y="840169"/>
        <a:ext cx="1076568" cy="674236"/>
      </dsp:txXfrm>
    </dsp:sp>
    <dsp:sp modelId="{24ADCD98-264A-471E-A972-8C0452CFB57B}">
      <dsp:nvSpPr>
        <dsp:cNvPr id="0" name=""/>
        <dsp:cNvSpPr/>
      </dsp:nvSpPr>
      <dsp:spPr>
        <a:xfrm>
          <a:off x="1899959" y="364924"/>
          <a:ext cx="4261555" cy="4261555"/>
        </a:xfrm>
        <a:custGeom>
          <a:avLst/>
          <a:gdLst/>
          <a:ahLst/>
          <a:cxnLst/>
          <a:rect l="0" t="0" r="0" b="0"/>
          <a:pathLst>
            <a:path>
              <a:moveTo>
                <a:pt x="843224" y="433008"/>
              </a:moveTo>
              <a:arcTo wR="2130777" hR="2130777" stAng="13969443" swAng="1516111"/>
            </a:path>
          </a:pathLst>
        </a:custGeom>
        <a:noFill/>
        <a:ln w="12700" cap="rnd" cmpd="sng" algn="ctr">
          <a:solidFill>
            <a:schemeClr val="accent5">
              <a:hueOff val="-2615888"/>
              <a:satOff val="15563"/>
              <a:lumOff val="627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ED0F9-25C8-4B10-A5E1-560A50B4B3FE}">
      <dsp:nvSpPr>
        <dsp:cNvPr id="0" name=""/>
        <dsp:cNvSpPr/>
      </dsp:nvSpPr>
      <dsp:spPr>
        <a:xfrm>
          <a:off x="2235977" y="2115617"/>
          <a:ext cx="1230831" cy="12308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UČENIK</a:t>
          </a:r>
        </a:p>
      </dsp:txBody>
      <dsp:txXfrm>
        <a:off x="2416228" y="2295868"/>
        <a:ext cx="870329" cy="870329"/>
      </dsp:txXfrm>
    </dsp:sp>
    <dsp:sp modelId="{BB7B73B8-8419-48C9-9F4D-AC16EECA8190}">
      <dsp:nvSpPr>
        <dsp:cNvPr id="0" name=""/>
        <dsp:cNvSpPr/>
      </dsp:nvSpPr>
      <dsp:spPr>
        <a:xfrm rot="16200000">
          <a:off x="2419787" y="1664586"/>
          <a:ext cx="863212" cy="38849"/>
        </a:xfrm>
        <a:custGeom>
          <a:avLst/>
          <a:gdLst/>
          <a:ahLst/>
          <a:cxnLst/>
          <a:rect l="0" t="0" r="0" b="0"/>
          <a:pathLst>
            <a:path>
              <a:moveTo>
                <a:pt x="0" y="19424"/>
              </a:moveTo>
              <a:lnTo>
                <a:pt x="863212" y="19424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2829813" y="1662430"/>
        <a:ext cx="43160" cy="43160"/>
      </dsp:txXfrm>
    </dsp:sp>
    <dsp:sp modelId="{5882192D-A93E-40BA-8AF0-25034B180553}">
      <dsp:nvSpPr>
        <dsp:cNvPr id="0" name=""/>
        <dsp:cNvSpPr/>
      </dsp:nvSpPr>
      <dsp:spPr>
        <a:xfrm>
          <a:off x="2235977" y="21572"/>
          <a:ext cx="1230831" cy="12308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/>
            <a:t>UČITELJI/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/>
            <a:t>NASTAVNICI</a:t>
          </a:r>
        </a:p>
      </dsp:txBody>
      <dsp:txXfrm>
        <a:off x="2416228" y="201823"/>
        <a:ext cx="870329" cy="870329"/>
      </dsp:txXfrm>
    </dsp:sp>
    <dsp:sp modelId="{00F52C4B-4A9C-4E36-AE8D-E34E4BFB1ED2}">
      <dsp:nvSpPr>
        <dsp:cNvPr id="0" name=""/>
        <dsp:cNvSpPr/>
      </dsp:nvSpPr>
      <dsp:spPr>
        <a:xfrm rot="18900000">
          <a:off x="3160143" y="1971251"/>
          <a:ext cx="863212" cy="38849"/>
        </a:xfrm>
        <a:custGeom>
          <a:avLst/>
          <a:gdLst/>
          <a:ahLst/>
          <a:cxnLst/>
          <a:rect l="0" t="0" r="0" b="0"/>
          <a:pathLst>
            <a:path>
              <a:moveTo>
                <a:pt x="0" y="19424"/>
              </a:moveTo>
              <a:lnTo>
                <a:pt x="863212" y="19424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3570169" y="1969096"/>
        <a:ext cx="43160" cy="43160"/>
      </dsp:txXfrm>
    </dsp:sp>
    <dsp:sp modelId="{B196F813-BED2-4A44-AF98-ABBF5F4D1F4A}">
      <dsp:nvSpPr>
        <dsp:cNvPr id="0" name=""/>
        <dsp:cNvSpPr/>
      </dsp:nvSpPr>
      <dsp:spPr>
        <a:xfrm>
          <a:off x="3716690" y="634904"/>
          <a:ext cx="1230831" cy="12308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/>
            <a:t>CZSS</a:t>
          </a:r>
        </a:p>
      </dsp:txBody>
      <dsp:txXfrm>
        <a:off x="3896941" y="815155"/>
        <a:ext cx="870329" cy="870329"/>
      </dsp:txXfrm>
    </dsp:sp>
    <dsp:sp modelId="{D0F3BBD7-39E0-4EAA-ACB1-DF81E0E3A177}">
      <dsp:nvSpPr>
        <dsp:cNvPr id="0" name=""/>
        <dsp:cNvSpPr/>
      </dsp:nvSpPr>
      <dsp:spPr>
        <a:xfrm>
          <a:off x="3466809" y="2711608"/>
          <a:ext cx="863212" cy="38849"/>
        </a:xfrm>
        <a:custGeom>
          <a:avLst/>
          <a:gdLst/>
          <a:ahLst/>
          <a:cxnLst/>
          <a:rect l="0" t="0" r="0" b="0"/>
          <a:pathLst>
            <a:path>
              <a:moveTo>
                <a:pt x="0" y="19424"/>
              </a:moveTo>
              <a:lnTo>
                <a:pt x="863212" y="19424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3876835" y="2709452"/>
        <a:ext cx="43160" cy="43160"/>
      </dsp:txXfrm>
    </dsp:sp>
    <dsp:sp modelId="{85A4674F-3553-4DF8-9EC9-BED36E7BA7B2}">
      <dsp:nvSpPr>
        <dsp:cNvPr id="0" name=""/>
        <dsp:cNvSpPr/>
      </dsp:nvSpPr>
      <dsp:spPr>
        <a:xfrm>
          <a:off x="4330021" y="2115617"/>
          <a:ext cx="1230831" cy="12308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/>
            <a:t>RODITELJI</a:t>
          </a:r>
        </a:p>
      </dsp:txBody>
      <dsp:txXfrm>
        <a:off x="4510272" y="2295868"/>
        <a:ext cx="870329" cy="870329"/>
      </dsp:txXfrm>
    </dsp:sp>
    <dsp:sp modelId="{90CC2FD9-497E-4248-91B4-E806E63F7058}">
      <dsp:nvSpPr>
        <dsp:cNvPr id="0" name=""/>
        <dsp:cNvSpPr/>
      </dsp:nvSpPr>
      <dsp:spPr>
        <a:xfrm rot="2700000">
          <a:off x="3160143" y="3451964"/>
          <a:ext cx="863212" cy="38849"/>
        </a:xfrm>
        <a:custGeom>
          <a:avLst/>
          <a:gdLst/>
          <a:ahLst/>
          <a:cxnLst/>
          <a:rect l="0" t="0" r="0" b="0"/>
          <a:pathLst>
            <a:path>
              <a:moveTo>
                <a:pt x="0" y="19424"/>
              </a:moveTo>
              <a:lnTo>
                <a:pt x="863212" y="19424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3570169" y="3449809"/>
        <a:ext cx="43160" cy="43160"/>
      </dsp:txXfrm>
    </dsp:sp>
    <dsp:sp modelId="{B1A67E6D-96B6-4771-B318-E148DB724B56}">
      <dsp:nvSpPr>
        <dsp:cNvPr id="0" name=""/>
        <dsp:cNvSpPr/>
      </dsp:nvSpPr>
      <dsp:spPr>
        <a:xfrm>
          <a:off x="3716690" y="3596330"/>
          <a:ext cx="1230831" cy="12308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/>
            <a:t>POMOĆNICI U NASTAVI</a:t>
          </a:r>
        </a:p>
      </dsp:txBody>
      <dsp:txXfrm>
        <a:off x="3896941" y="3776581"/>
        <a:ext cx="870329" cy="870329"/>
      </dsp:txXfrm>
    </dsp:sp>
    <dsp:sp modelId="{266ED4DD-A682-4DF9-A122-0D6B6F952796}">
      <dsp:nvSpPr>
        <dsp:cNvPr id="0" name=""/>
        <dsp:cNvSpPr/>
      </dsp:nvSpPr>
      <dsp:spPr>
        <a:xfrm rot="5400000">
          <a:off x="2419787" y="3758630"/>
          <a:ext cx="863212" cy="38849"/>
        </a:xfrm>
        <a:custGeom>
          <a:avLst/>
          <a:gdLst/>
          <a:ahLst/>
          <a:cxnLst/>
          <a:rect l="0" t="0" r="0" b="0"/>
          <a:pathLst>
            <a:path>
              <a:moveTo>
                <a:pt x="0" y="19424"/>
              </a:moveTo>
              <a:lnTo>
                <a:pt x="863212" y="19424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2829813" y="3756474"/>
        <a:ext cx="43160" cy="43160"/>
      </dsp:txXfrm>
    </dsp:sp>
    <dsp:sp modelId="{8F7DE498-6006-45FC-8055-86019334D394}">
      <dsp:nvSpPr>
        <dsp:cNvPr id="0" name=""/>
        <dsp:cNvSpPr/>
      </dsp:nvSpPr>
      <dsp:spPr>
        <a:xfrm>
          <a:off x="2235977" y="4209661"/>
          <a:ext cx="1230831" cy="12308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/>
            <a:t>RADNI INSTRUKTORI /STRUČNI UČITELJI</a:t>
          </a:r>
        </a:p>
      </dsp:txBody>
      <dsp:txXfrm>
        <a:off x="2416228" y="4389912"/>
        <a:ext cx="870329" cy="870329"/>
      </dsp:txXfrm>
    </dsp:sp>
    <dsp:sp modelId="{7128AB38-A7AC-4AF8-8FB6-53CAEBEE1D2D}">
      <dsp:nvSpPr>
        <dsp:cNvPr id="0" name=""/>
        <dsp:cNvSpPr/>
      </dsp:nvSpPr>
      <dsp:spPr>
        <a:xfrm rot="8100000">
          <a:off x="1679430" y="3451964"/>
          <a:ext cx="863212" cy="38849"/>
        </a:xfrm>
        <a:custGeom>
          <a:avLst/>
          <a:gdLst/>
          <a:ahLst/>
          <a:cxnLst/>
          <a:rect l="0" t="0" r="0" b="0"/>
          <a:pathLst>
            <a:path>
              <a:moveTo>
                <a:pt x="0" y="19424"/>
              </a:moveTo>
              <a:lnTo>
                <a:pt x="863212" y="19424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 rot="10800000">
        <a:off x="2089456" y="3449809"/>
        <a:ext cx="43160" cy="43160"/>
      </dsp:txXfrm>
    </dsp:sp>
    <dsp:sp modelId="{F96F5170-6073-4079-A0CD-F8F0B854C648}">
      <dsp:nvSpPr>
        <dsp:cNvPr id="0" name=""/>
        <dsp:cNvSpPr/>
      </dsp:nvSpPr>
      <dsp:spPr>
        <a:xfrm>
          <a:off x="755264" y="3596330"/>
          <a:ext cx="1230831" cy="12308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/>
            <a:t>LIJEČNICI SPECIJALISTI</a:t>
          </a:r>
        </a:p>
      </dsp:txBody>
      <dsp:txXfrm>
        <a:off x="935515" y="3776581"/>
        <a:ext cx="870329" cy="870329"/>
      </dsp:txXfrm>
    </dsp:sp>
    <dsp:sp modelId="{642FD29F-922C-4C3C-995A-5EB1C003F4BF}">
      <dsp:nvSpPr>
        <dsp:cNvPr id="0" name=""/>
        <dsp:cNvSpPr/>
      </dsp:nvSpPr>
      <dsp:spPr>
        <a:xfrm rot="10800000">
          <a:off x="1372765" y="2711608"/>
          <a:ext cx="863212" cy="38849"/>
        </a:xfrm>
        <a:custGeom>
          <a:avLst/>
          <a:gdLst/>
          <a:ahLst/>
          <a:cxnLst/>
          <a:rect l="0" t="0" r="0" b="0"/>
          <a:pathLst>
            <a:path>
              <a:moveTo>
                <a:pt x="0" y="19424"/>
              </a:moveTo>
              <a:lnTo>
                <a:pt x="863212" y="19424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 rot="10800000">
        <a:off x="1782791" y="2709452"/>
        <a:ext cx="43160" cy="43160"/>
      </dsp:txXfrm>
    </dsp:sp>
    <dsp:sp modelId="{0342CDC3-0C6C-4134-9244-A072A7454830}">
      <dsp:nvSpPr>
        <dsp:cNvPr id="0" name=""/>
        <dsp:cNvSpPr/>
      </dsp:nvSpPr>
      <dsp:spPr>
        <a:xfrm>
          <a:off x="141933" y="2115617"/>
          <a:ext cx="1230831" cy="12308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/>
            <a:t>ODGAJATELJI</a:t>
          </a:r>
        </a:p>
      </dsp:txBody>
      <dsp:txXfrm>
        <a:off x="322184" y="2295868"/>
        <a:ext cx="870329" cy="870329"/>
      </dsp:txXfrm>
    </dsp:sp>
    <dsp:sp modelId="{60E6F23B-65FB-4BFB-9F99-ACC3622529FC}">
      <dsp:nvSpPr>
        <dsp:cNvPr id="0" name=""/>
        <dsp:cNvSpPr/>
      </dsp:nvSpPr>
      <dsp:spPr>
        <a:xfrm rot="13532333">
          <a:off x="1685144" y="1963783"/>
          <a:ext cx="864720" cy="38849"/>
        </a:xfrm>
        <a:custGeom>
          <a:avLst/>
          <a:gdLst/>
          <a:ahLst/>
          <a:cxnLst/>
          <a:rect l="0" t="0" r="0" b="0"/>
          <a:pathLst>
            <a:path>
              <a:moveTo>
                <a:pt x="0" y="19424"/>
              </a:moveTo>
              <a:lnTo>
                <a:pt x="864720" y="19424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 rot="10800000">
        <a:off x="2095886" y="1961590"/>
        <a:ext cx="43236" cy="43236"/>
      </dsp:txXfrm>
    </dsp:sp>
    <dsp:sp modelId="{1EB8A8D1-94F6-4C85-86CA-0ADD263F4EE7}">
      <dsp:nvSpPr>
        <dsp:cNvPr id="0" name=""/>
        <dsp:cNvSpPr/>
      </dsp:nvSpPr>
      <dsp:spPr>
        <a:xfrm>
          <a:off x="768200" y="619967"/>
          <a:ext cx="1230831" cy="12308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/>
            <a:t>STRUČNI SURADNICI</a:t>
          </a:r>
        </a:p>
      </dsp:txBody>
      <dsp:txXfrm>
        <a:off x="948451" y="800218"/>
        <a:ext cx="870329" cy="8703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7C2CD-7BC8-409F-B0AB-D011AC39199A}">
      <dsp:nvSpPr>
        <dsp:cNvPr id="0" name=""/>
        <dsp:cNvSpPr/>
      </dsp:nvSpPr>
      <dsp:spPr>
        <a:xfrm>
          <a:off x="3473301" y="1042"/>
          <a:ext cx="2017885" cy="201788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NEZNANJE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I  OTPOR</a:t>
          </a:r>
        </a:p>
      </dsp:txBody>
      <dsp:txXfrm>
        <a:off x="3768813" y="296554"/>
        <a:ext cx="1426861" cy="1426861"/>
      </dsp:txXfrm>
    </dsp:sp>
    <dsp:sp modelId="{0F57AEDA-F481-42BC-AF8A-3E3E9EF633B2}">
      <dsp:nvSpPr>
        <dsp:cNvPr id="0" name=""/>
        <dsp:cNvSpPr/>
      </dsp:nvSpPr>
      <dsp:spPr>
        <a:xfrm rot="2160000">
          <a:off x="5427441" y="1551105"/>
          <a:ext cx="536545" cy="6810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tint val="6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800" kern="1200"/>
        </a:p>
      </dsp:txBody>
      <dsp:txXfrm>
        <a:off x="5442812" y="1640006"/>
        <a:ext cx="375582" cy="408622"/>
      </dsp:txXfrm>
    </dsp:sp>
    <dsp:sp modelId="{21AD6DB6-00EE-422B-B7F4-C81BFABFEF84}">
      <dsp:nvSpPr>
        <dsp:cNvPr id="0" name=""/>
        <dsp:cNvSpPr/>
      </dsp:nvSpPr>
      <dsp:spPr>
        <a:xfrm>
          <a:off x="5924812" y="1782169"/>
          <a:ext cx="2017885" cy="201788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POGREŠKE U PRISTUPU </a:t>
          </a:r>
        </a:p>
      </dsp:txBody>
      <dsp:txXfrm>
        <a:off x="6220324" y="2077681"/>
        <a:ext cx="1426861" cy="1426861"/>
      </dsp:txXfrm>
    </dsp:sp>
    <dsp:sp modelId="{0123D024-A23E-42C8-87C8-9AE1FC66647E}">
      <dsp:nvSpPr>
        <dsp:cNvPr id="0" name=""/>
        <dsp:cNvSpPr/>
      </dsp:nvSpPr>
      <dsp:spPr>
        <a:xfrm rot="6480000">
          <a:off x="6201978" y="3877114"/>
          <a:ext cx="536545" cy="6810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tint val="6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800" kern="1200"/>
        </a:p>
      </dsp:txBody>
      <dsp:txXfrm rot="10800000">
        <a:off x="6307330" y="3936779"/>
        <a:ext cx="375582" cy="408622"/>
      </dsp:txXfrm>
    </dsp:sp>
    <dsp:sp modelId="{BA7124C0-1B0E-4D2A-8959-752BD5505957}">
      <dsp:nvSpPr>
        <dsp:cNvPr id="0" name=""/>
        <dsp:cNvSpPr/>
      </dsp:nvSpPr>
      <dsp:spPr>
        <a:xfrm>
          <a:off x="4988418" y="4664094"/>
          <a:ext cx="2017885" cy="201788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NEUSPJEH U RADU</a:t>
          </a:r>
        </a:p>
      </dsp:txBody>
      <dsp:txXfrm>
        <a:off x="5283930" y="4959606"/>
        <a:ext cx="1426861" cy="1426861"/>
      </dsp:txXfrm>
    </dsp:sp>
    <dsp:sp modelId="{02E1B9C9-4184-48F0-9E10-088E9179D13C}">
      <dsp:nvSpPr>
        <dsp:cNvPr id="0" name=""/>
        <dsp:cNvSpPr/>
      </dsp:nvSpPr>
      <dsp:spPr>
        <a:xfrm rot="10800000">
          <a:off x="4229156" y="5332518"/>
          <a:ext cx="536545" cy="6810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tint val="6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800" kern="1200"/>
        </a:p>
      </dsp:txBody>
      <dsp:txXfrm rot="10800000">
        <a:off x="4390119" y="5468725"/>
        <a:ext cx="375582" cy="408622"/>
      </dsp:txXfrm>
    </dsp:sp>
    <dsp:sp modelId="{131EC803-F587-4693-953B-80FE0BA94E16}">
      <dsp:nvSpPr>
        <dsp:cNvPr id="0" name=""/>
        <dsp:cNvSpPr/>
      </dsp:nvSpPr>
      <dsp:spPr>
        <a:xfrm>
          <a:off x="1958184" y="4664094"/>
          <a:ext cx="2017885" cy="201788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LOŠE ISKUSTVO</a:t>
          </a:r>
        </a:p>
      </dsp:txBody>
      <dsp:txXfrm>
        <a:off x="2253696" y="4959606"/>
        <a:ext cx="1426861" cy="1426861"/>
      </dsp:txXfrm>
    </dsp:sp>
    <dsp:sp modelId="{A303802C-126D-454C-A5D2-1241AD43D67B}">
      <dsp:nvSpPr>
        <dsp:cNvPr id="0" name=""/>
        <dsp:cNvSpPr/>
      </dsp:nvSpPr>
      <dsp:spPr>
        <a:xfrm rot="15120000">
          <a:off x="2235349" y="3905998"/>
          <a:ext cx="536545" cy="6810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tint val="6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800" kern="1200"/>
        </a:p>
      </dsp:txBody>
      <dsp:txXfrm rot="10800000">
        <a:off x="2340701" y="4118747"/>
        <a:ext cx="375582" cy="408622"/>
      </dsp:txXfrm>
    </dsp:sp>
    <dsp:sp modelId="{0E53F821-897B-468A-859A-799718ED0923}">
      <dsp:nvSpPr>
        <dsp:cNvPr id="0" name=""/>
        <dsp:cNvSpPr/>
      </dsp:nvSpPr>
      <dsp:spPr>
        <a:xfrm>
          <a:off x="1021790" y="1782169"/>
          <a:ext cx="2017885" cy="201788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NEGATIVNI STAVOVI </a:t>
          </a:r>
        </a:p>
      </dsp:txBody>
      <dsp:txXfrm>
        <a:off x="1317302" y="2077681"/>
        <a:ext cx="1426861" cy="1426861"/>
      </dsp:txXfrm>
    </dsp:sp>
    <dsp:sp modelId="{3C0B3DF9-634F-45B0-B328-9E0D332895BE}">
      <dsp:nvSpPr>
        <dsp:cNvPr id="0" name=""/>
        <dsp:cNvSpPr/>
      </dsp:nvSpPr>
      <dsp:spPr>
        <a:xfrm rot="19440000">
          <a:off x="2975930" y="1568956"/>
          <a:ext cx="536545" cy="6810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tint val="6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800" kern="1200"/>
        </a:p>
      </dsp:txBody>
      <dsp:txXfrm>
        <a:off x="2991301" y="1752469"/>
        <a:ext cx="375582" cy="4086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42B82-1602-4B19-AF9B-111C7C6F8F5A}">
      <dsp:nvSpPr>
        <dsp:cNvPr id="0" name=""/>
        <dsp:cNvSpPr/>
      </dsp:nvSpPr>
      <dsp:spPr>
        <a:xfrm>
          <a:off x="3680636" y="19693"/>
          <a:ext cx="1949454" cy="194945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EDUCIRANOST I PRIHVAĆANJE</a:t>
          </a:r>
        </a:p>
      </dsp:txBody>
      <dsp:txXfrm>
        <a:off x="3966127" y="305184"/>
        <a:ext cx="1378472" cy="1378472"/>
      </dsp:txXfrm>
    </dsp:sp>
    <dsp:sp modelId="{F0E19F87-0EC4-4547-A886-DCCEAA4CCB9F}">
      <dsp:nvSpPr>
        <dsp:cNvPr id="0" name=""/>
        <dsp:cNvSpPr/>
      </dsp:nvSpPr>
      <dsp:spPr>
        <a:xfrm rot="2125627">
          <a:off x="5577882" y="1507404"/>
          <a:ext cx="522079" cy="65794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300" kern="1200"/>
        </a:p>
      </dsp:txBody>
      <dsp:txXfrm>
        <a:off x="5592381" y="1593597"/>
        <a:ext cx="365455" cy="394765"/>
      </dsp:txXfrm>
    </dsp:sp>
    <dsp:sp modelId="{4D29F05D-23B4-472D-B891-C15AA903DDE0}">
      <dsp:nvSpPr>
        <dsp:cNvPr id="0" name=""/>
        <dsp:cNvSpPr/>
      </dsp:nvSpPr>
      <dsp:spPr>
        <a:xfrm>
          <a:off x="6071832" y="1720731"/>
          <a:ext cx="1949454" cy="194945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PRAVILAN PRISTUP I PRILAGODBE</a:t>
          </a:r>
        </a:p>
      </dsp:txBody>
      <dsp:txXfrm>
        <a:off x="6357323" y="2006222"/>
        <a:ext cx="1378472" cy="1378472"/>
      </dsp:txXfrm>
    </dsp:sp>
    <dsp:sp modelId="{9257F437-0030-4675-853E-0F69C9265972}">
      <dsp:nvSpPr>
        <dsp:cNvPr id="0" name=""/>
        <dsp:cNvSpPr/>
      </dsp:nvSpPr>
      <dsp:spPr>
        <a:xfrm rot="6480000">
          <a:off x="6340796" y="3743300"/>
          <a:ext cx="516819" cy="65794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300" kern="1200"/>
        </a:p>
      </dsp:txBody>
      <dsp:txXfrm rot="10800000">
        <a:off x="6442275" y="3801159"/>
        <a:ext cx="361773" cy="394765"/>
      </dsp:txXfrm>
    </dsp:sp>
    <dsp:sp modelId="{70DE9E5F-B865-4090-96B2-960F8DE66E87}">
      <dsp:nvSpPr>
        <dsp:cNvPr id="0" name=""/>
        <dsp:cNvSpPr/>
      </dsp:nvSpPr>
      <dsp:spPr>
        <a:xfrm>
          <a:off x="5168085" y="4502178"/>
          <a:ext cx="1949454" cy="194945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USPJEH I NAPREDAK</a:t>
          </a:r>
        </a:p>
      </dsp:txBody>
      <dsp:txXfrm>
        <a:off x="5453576" y="4787669"/>
        <a:ext cx="1378472" cy="1378472"/>
      </dsp:txXfrm>
    </dsp:sp>
    <dsp:sp modelId="{AF127F02-97E5-4D2B-860F-6A8167F4CD4A}">
      <dsp:nvSpPr>
        <dsp:cNvPr id="0" name=""/>
        <dsp:cNvSpPr/>
      </dsp:nvSpPr>
      <dsp:spPr>
        <a:xfrm rot="10800000">
          <a:off x="4436737" y="5147935"/>
          <a:ext cx="516819" cy="65794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300" kern="1200"/>
        </a:p>
      </dsp:txBody>
      <dsp:txXfrm rot="10800000">
        <a:off x="4591783" y="5279523"/>
        <a:ext cx="361773" cy="394765"/>
      </dsp:txXfrm>
    </dsp:sp>
    <dsp:sp modelId="{FA1C1892-4EFE-4248-B445-92D0F2DCC5C1}">
      <dsp:nvSpPr>
        <dsp:cNvPr id="0" name=""/>
        <dsp:cNvSpPr/>
      </dsp:nvSpPr>
      <dsp:spPr>
        <a:xfrm>
          <a:off x="2243499" y="4502178"/>
          <a:ext cx="1949454" cy="194945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POZITIVNA ISKUSTVA</a:t>
          </a:r>
        </a:p>
      </dsp:txBody>
      <dsp:txXfrm>
        <a:off x="2528990" y="4787669"/>
        <a:ext cx="1378472" cy="1378472"/>
      </dsp:txXfrm>
    </dsp:sp>
    <dsp:sp modelId="{AC5AFE24-2AAF-4977-831D-1DC83E33EE83}">
      <dsp:nvSpPr>
        <dsp:cNvPr id="0" name=""/>
        <dsp:cNvSpPr/>
      </dsp:nvSpPr>
      <dsp:spPr>
        <a:xfrm rot="15120000">
          <a:off x="2512463" y="3771123"/>
          <a:ext cx="516819" cy="65794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300" kern="1200"/>
        </a:p>
      </dsp:txBody>
      <dsp:txXfrm rot="10800000">
        <a:off x="2613942" y="3976440"/>
        <a:ext cx="361773" cy="394765"/>
      </dsp:txXfrm>
    </dsp:sp>
    <dsp:sp modelId="{F2F3E040-89ED-4C8B-A199-FBFF0C483777}">
      <dsp:nvSpPr>
        <dsp:cNvPr id="0" name=""/>
        <dsp:cNvSpPr/>
      </dsp:nvSpPr>
      <dsp:spPr>
        <a:xfrm>
          <a:off x="1339752" y="1720731"/>
          <a:ext cx="1949454" cy="194945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POZITIVNI STAVOVI</a:t>
          </a:r>
        </a:p>
      </dsp:txBody>
      <dsp:txXfrm>
        <a:off x="1625243" y="2006222"/>
        <a:ext cx="1378472" cy="1378472"/>
      </dsp:txXfrm>
    </dsp:sp>
    <dsp:sp modelId="{E2B306AD-248C-45B9-A06A-CF3128D7D845}">
      <dsp:nvSpPr>
        <dsp:cNvPr id="0" name=""/>
        <dsp:cNvSpPr/>
      </dsp:nvSpPr>
      <dsp:spPr>
        <a:xfrm rot="19439725">
          <a:off x="3223249" y="1524294"/>
          <a:ext cx="500428" cy="65794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300" kern="1200"/>
        </a:p>
      </dsp:txBody>
      <dsp:txXfrm>
        <a:off x="3237588" y="1700008"/>
        <a:ext cx="350300" cy="3947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D4E72A-22BF-4540-9CDB-84825CD423FA}">
      <dsp:nvSpPr>
        <dsp:cNvPr id="0" name=""/>
        <dsp:cNvSpPr/>
      </dsp:nvSpPr>
      <dsp:spPr>
        <a:xfrm rot="16200000">
          <a:off x="935" y="786"/>
          <a:ext cx="1987267" cy="1987267"/>
        </a:xfrm>
        <a:prstGeom prst="downArrow">
          <a:avLst>
            <a:gd name="adj1" fmla="val 50000"/>
            <a:gd name="adj2" fmla="val 35000"/>
          </a:avLst>
        </a:prstGeom>
        <a:gradFill rotWithShape="1">
          <a:gsLst>
            <a:gs pos="0">
              <a:schemeClr val="accent2">
                <a:tint val="96000"/>
                <a:lumMod val="100000"/>
              </a:schemeClr>
            </a:gs>
            <a:gs pos="78000">
              <a:schemeClr val="accent2"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0" h="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>
              <a:latin typeface="Arial"/>
              <a:ea typeface="+mn-ea"/>
              <a:cs typeface="+mn-cs"/>
            </a:rPr>
            <a:t>STRUČNJACI</a:t>
          </a:r>
          <a:endParaRPr lang="hr-HR" sz="1500" kern="1200" dirty="0">
            <a:latin typeface="Arial"/>
            <a:ea typeface="+mn-ea"/>
            <a:cs typeface="+mn-cs"/>
          </a:endParaRPr>
        </a:p>
      </dsp:txBody>
      <dsp:txXfrm rot="5400000">
        <a:off x="935" y="497603"/>
        <a:ext cx="1639495" cy="993633"/>
      </dsp:txXfrm>
    </dsp:sp>
    <dsp:sp modelId="{3259260C-3789-437A-9597-682658C9D3DD}">
      <dsp:nvSpPr>
        <dsp:cNvPr id="0" name=""/>
        <dsp:cNvSpPr/>
      </dsp:nvSpPr>
      <dsp:spPr>
        <a:xfrm rot="5400000">
          <a:off x="2211924" y="786"/>
          <a:ext cx="1987267" cy="1987267"/>
        </a:xfrm>
        <a:prstGeom prst="downArrow">
          <a:avLst>
            <a:gd name="adj1" fmla="val 50000"/>
            <a:gd name="adj2" fmla="val 35000"/>
          </a:avLst>
        </a:prstGeom>
        <a:gradFill rotWithShape="1">
          <a:gsLst>
            <a:gs pos="0">
              <a:schemeClr val="accent2">
                <a:tint val="65000"/>
                <a:lumMod val="110000"/>
              </a:schemeClr>
            </a:gs>
            <a:gs pos="88000">
              <a:schemeClr val="accent2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smtClean="0">
              <a:latin typeface="Arial"/>
              <a:ea typeface="+mn-ea"/>
              <a:cs typeface="+mn-cs"/>
            </a:rPr>
            <a:t>ADOLESCENTI S TEŠKOĆAMA</a:t>
          </a:r>
          <a:endParaRPr lang="hr-HR" sz="1500" kern="1200" dirty="0">
            <a:latin typeface="Arial"/>
            <a:ea typeface="+mn-ea"/>
            <a:cs typeface="+mn-cs"/>
          </a:endParaRPr>
        </a:p>
      </dsp:txBody>
      <dsp:txXfrm rot="-5400000">
        <a:off x="2559696" y="497603"/>
        <a:ext cx="1639495" cy="993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99C17-425D-4962-A649-055EAA58B0FF}" type="datetimeFigureOut">
              <a:rPr lang="hr-HR" smtClean="0"/>
              <a:t>28.12.2016.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DE4AE-ED6D-4C1D-88A3-4606DDC367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6201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DE4AE-ED6D-4C1D-88A3-4606DDC367CB}" type="slidenum">
              <a:rPr lang="hr-HR" smtClean="0"/>
              <a:t>67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7245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EDE7-03F4-45A4-97C7-968E42680653}" type="datetimeFigureOut">
              <a:rPr lang="hr-HR" smtClean="0"/>
              <a:t>28.12.2016.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BD6CA-6DBF-4000-B78B-557EC4FAEB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515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EDE7-03F4-45A4-97C7-968E42680653}" type="datetimeFigureOut">
              <a:rPr lang="hr-HR" smtClean="0"/>
              <a:t>28.12.2016.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BD6CA-6DBF-4000-B78B-557EC4FAEB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576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0362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0426"/>
            <a:ext cx="7734300" cy="5811837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EDE7-03F4-45A4-97C7-968E42680653}" type="datetimeFigureOut">
              <a:rPr lang="hr-HR" smtClean="0"/>
              <a:t>28.12.2016.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BD6CA-6DBF-4000-B78B-557EC4FAEB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969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97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EDE7-03F4-45A4-97C7-968E42680653}" type="datetimeFigureOut">
              <a:rPr lang="hr-HR" smtClean="0"/>
              <a:t>28.12.2016.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BD6CA-6DBF-4000-B78B-557EC4FAEB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230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EDE7-03F4-45A4-97C7-968E42680653}" type="datetimeFigureOut">
              <a:rPr lang="hr-HR" smtClean="0"/>
              <a:t>28.12.2016.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BD6CA-6DBF-4000-B78B-557EC4FAEB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736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71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EDE7-03F4-45A4-97C7-968E42680653}" type="datetimeFigureOut">
              <a:rPr lang="hr-HR" smtClean="0"/>
              <a:t>28.12.2016.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BD6CA-6DBF-4000-B78B-557EC4FAEB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902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6" y="2160589"/>
            <a:ext cx="4184035" cy="388077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EDE7-03F4-45A4-97C7-968E42680653}" type="datetimeFigureOut">
              <a:rPr lang="hr-HR" smtClean="0"/>
              <a:t>28.12.2016.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BD6CA-6DBF-4000-B78B-557EC4FAEB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440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87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87" y="2737309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5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426" y="2737309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EDE7-03F4-45A4-97C7-968E42680653}" type="datetimeFigureOut">
              <a:rPr lang="hr-HR" smtClean="0"/>
              <a:t>28.12.2016.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BD6CA-6DBF-4000-B78B-557EC4FAEB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581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EDE7-03F4-45A4-97C7-968E42680653}" type="datetimeFigureOut">
              <a:rPr lang="hr-HR" smtClean="0"/>
              <a:t>28.12.2016.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BD6CA-6DBF-4000-B78B-557EC4FAEB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084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EDE7-03F4-45A4-97C7-968E42680653}" type="datetimeFigureOut">
              <a:rPr lang="hr-HR" smtClean="0"/>
              <a:t>28.12.2016.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BD6CA-6DBF-4000-B78B-557EC4FAEB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118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4" y="514988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EDE7-03F4-45A4-97C7-968E42680653}" type="datetimeFigureOut">
              <a:rPr lang="hr-HR" smtClean="0"/>
              <a:t>28.12.2016.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BD6CA-6DBF-4000-B78B-557EC4FAEB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430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EDE7-03F4-45A4-97C7-968E42680653}" type="datetimeFigureOut">
              <a:rPr lang="hr-HR" smtClean="0"/>
              <a:t>28.12.2016.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BD6CA-6DBF-4000-B78B-557EC4FAEB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149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6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6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BD6CA-6DBF-4000-B78B-557EC4FAEB15}" type="slidenum">
              <a:rPr lang="hr-HR" smtClean="0"/>
              <a:t>‹#›</a:t>
            </a:fld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EDE7-03F4-45A4-97C7-968E42680653}" type="datetimeFigureOut">
              <a:rPr lang="hr-HR" smtClean="0"/>
              <a:t>28.12.2016.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212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EDE7-03F4-45A4-97C7-968E42680653}" type="datetimeFigureOut">
              <a:rPr lang="hr-HR" smtClean="0"/>
              <a:t>28.12.2016.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BD6CA-6DBF-4000-B78B-557EC4FAEB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808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75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EDE7-03F4-45A4-97C7-968E42680653}" type="datetimeFigureOut">
              <a:rPr lang="hr-HR" smtClean="0"/>
              <a:t>28.12.2016.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BD6CA-6DBF-4000-B78B-557EC4FAEB15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278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EDE7-03F4-45A4-97C7-968E42680653}" type="datetimeFigureOut">
              <a:rPr lang="hr-HR" smtClean="0"/>
              <a:t>28.12.2016.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BD6CA-6DBF-4000-B78B-557EC4FAEB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927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75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EDE7-03F4-45A4-97C7-968E42680653}" type="datetimeFigureOut">
              <a:rPr lang="hr-HR" smtClean="0"/>
              <a:t>28.12.2016.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BD6CA-6DBF-4000-B78B-557EC4FAEB15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539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EDE7-03F4-45A4-97C7-968E42680653}" type="datetimeFigureOut">
              <a:rPr lang="hr-HR" smtClean="0"/>
              <a:t>28.12.2016.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BD6CA-6DBF-4000-B78B-557EC4FAEB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345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EDE7-03F4-45A4-97C7-968E42680653}" type="datetimeFigureOut">
              <a:rPr lang="hr-HR" smtClean="0"/>
              <a:t>28.12.2016.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BD6CA-6DBF-4000-B78B-557EC4FAEB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279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715" y="609663"/>
            <a:ext cx="1304743" cy="5251451"/>
          </a:xfrm>
        </p:spPr>
        <p:txBody>
          <a:bodyPr vert="eaVert" anchor="ctr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77" y="609600"/>
            <a:ext cx="7060151" cy="525145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EDE7-03F4-45A4-97C7-968E42680653}" type="datetimeFigureOut">
              <a:rPr lang="hr-HR" smtClean="0"/>
              <a:t>28.12.2016.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BD6CA-6DBF-4000-B78B-557EC4FAEB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278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295399"/>
            <a:ext cx="110744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buClr>
                <a:schemeClr val="accent3">
                  <a:lumMod val="50000"/>
                </a:schemeClr>
              </a:buClr>
              <a:defRPr sz="2000"/>
            </a:lvl2pPr>
            <a:lvl3pPr marL="1087438" indent="-173038">
              <a:lnSpc>
                <a:spcPts val="2600"/>
              </a:lnSpc>
              <a:buClr>
                <a:schemeClr val="accent3">
                  <a:lumMod val="50000"/>
                </a:schemeClr>
              </a:buClr>
              <a:defRPr sz="1800"/>
            </a:lvl3pPr>
            <a:lvl4pPr marL="1541463" indent="-169863">
              <a:lnSpc>
                <a:spcPts val="2600"/>
              </a:lnSpc>
              <a:buClr>
                <a:schemeClr val="accent3">
                  <a:lumMod val="50000"/>
                </a:schemeClr>
              </a:buClr>
              <a:defRPr sz="1600"/>
            </a:lvl4pPr>
            <a:lvl5pPr marL="2001838" indent="-173038">
              <a:lnSpc>
                <a:spcPts val="2600"/>
              </a:lnSpc>
              <a:buClr>
                <a:schemeClr val="accent3">
                  <a:lumMod val="50000"/>
                </a:schemeClr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08000" y="669600"/>
            <a:ext cx="11001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03200" y="152401"/>
            <a:ext cx="10972800" cy="639763"/>
          </a:xfrm>
        </p:spPr>
        <p:txBody>
          <a:bodyPr/>
          <a:lstStyle>
            <a:lvl1pPr>
              <a:buClr>
                <a:schemeClr val="accent3">
                  <a:lumMod val="50000"/>
                </a:schemeClr>
              </a:buCl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EEFC9-3971-4BD5-BFDD-A98C129816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293329"/>
      </p:ext>
    </p:extLst>
  </p:cSld>
  <p:clrMapOvr>
    <a:masterClrMapping/>
  </p:clrMapOvr>
  <p:transition spd="med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01600" y="3429065"/>
            <a:ext cx="36576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810000" y="3429065"/>
            <a:ext cx="36576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7518400" y="3429065"/>
            <a:ext cx="36576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101600" y="1447866"/>
            <a:ext cx="36576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810000" y="1447866"/>
            <a:ext cx="36576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7518400" y="1447866"/>
            <a:ext cx="36576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203200" y="152401"/>
            <a:ext cx="1097280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79200" y="669600"/>
            <a:ext cx="11001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D29BD-BF54-4B1E-9916-EE6DA9C8EA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493601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97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EDE7-03F4-45A4-97C7-968E42680653}" type="datetimeFigureOut">
              <a:rPr lang="hr-HR" smtClean="0"/>
              <a:t>28.12.2016.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BD6CA-6DBF-4000-B78B-557EC4FAEB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259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84"/>
            <a:ext cx="103632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28.12.2016.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8111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28.12.2016.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6926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5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28.12.2016.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6934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28.12.2016.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6264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9340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9340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28.12.2016.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3084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28.12.2016.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7414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28.12.2016.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2514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66733" y="27310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28.12.2016.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6960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28.12.2016.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4667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28.12.2016.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82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3"/>
            <a:ext cx="5181600" cy="435133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3"/>
            <a:ext cx="5181600" cy="435133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EDE7-03F4-45A4-97C7-968E42680653}" type="datetimeFigureOut">
              <a:rPr lang="hr-HR" smtClean="0"/>
              <a:t>28.12.2016.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BD6CA-6DBF-4000-B78B-557EC4FAEB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531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839200" y="274697"/>
            <a:ext cx="27432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09600" y="274697"/>
            <a:ext cx="80264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28.12.2016.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1901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82"/>
            <a:ext cx="103632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28.12.2016.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6007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28.12.2016.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4762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5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28.12.2016.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397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28.12.2016.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0697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9340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9340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28.12.2016.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8145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28.12.2016.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850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28.12.2016.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3139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66733" y="27310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28.12.2016.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115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28.12.2016.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831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614"/>
            <a:ext cx="5156200" cy="36805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42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42" y="2507614"/>
            <a:ext cx="5181601" cy="36805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EDE7-03F4-45A4-97C7-968E42680653}" type="datetimeFigureOut">
              <a:rPr lang="hr-HR" smtClean="0"/>
              <a:t>28.12.2016.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BD6CA-6DBF-4000-B78B-557EC4FAEB15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39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28.12.2016.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2624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839200" y="274695"/>
            <a:ext cx="27432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09600" y="274695"/>
            <a:ext cx="80264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28.12.2016.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9085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78"/>
            <a:ext cx="103632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28.12.2016.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851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28.12.2016.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5262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5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28.12.2016.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2440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28.12.2016.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2258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9340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9340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28.12.2016.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5950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28.12.2016.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9771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28.12.2016.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6041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66733" y="27310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28.12.2016.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819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EDE7-03F4-45A4-97C7-968E42680653}" type="datetimeFigureOut">
              <a:rPr lang="hr-HR" smtClean="0"/>
              <a:t>28.12.2016.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BD6CA-6DBF-4000-B78B-557EC4FAEB15}" type="slidenum">
              <a:rPr lang="hr-HR" smtClean="0"/>
              <a:t>‹#›</a:t>
            </a:fld>
            <a:endParaRPr lang="hr-H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2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28.12.2016.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9067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28.12.2016.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666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839200" y="274691"/>
            <a:ext cx="27432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09600" y="274691"/>
            <a:ext cx="80264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28.12.2016.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7117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72"/>
            <a:ext cx="103632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28.12.2016.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9862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28.12.2016.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6997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4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28.12.2016.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3306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28.12.2016.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3694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9339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9339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28.12.2016.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1583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28.12.2016.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255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28.12.2016.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575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EDE7-03F4-45A4-97C7-968E42680653}" type="datetimeFigureOut">
              <a:rPr lang="hr-HR" smtClean="0"/>
              <a:t>28.12.2016.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BD6CA-6DBF-4000-B78B-557EC4FAEB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779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66733" y="27309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28.12.2016.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069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28.12.2016.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8337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28.12.2016.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540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839200" y="274685"/>
            <a:ext cx="27432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09600" y="274685"/>
            <a:ext cx="80264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28.12.2016.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9971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64"/>
            <a:ext cx="103632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28.12.2016.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1311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28.12.2016.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773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3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28.12.2016.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90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28.12.2016.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0065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9339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9339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28.12.2016.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8771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28.12.2016.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166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64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EDE7-03F4-45A4-97C7-968E42680653}" type="datetimeFigureOut">
              <a:rPr lang="hr-HR" smtClean="0"/>
              <a:t>28.12.2016.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BD6CA-6DBF-4000-B78B-557EC4FAEB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621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28.12.2016.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8307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66733" y="27308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28.12.2016.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7080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28.12.2016.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71867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28.12.2016.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1262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839200" y="274677"/>
            <a:ext cx="27432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09600" y="274677"/>
            <a:ext cx="80264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28.12.2016.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459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54"/>
            <a:ext cx="103632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28.12.2016.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19746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28.12.2016.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06107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2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28.12.2016.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71594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28.12.2016.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29849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9338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9338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28.12.2016.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465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EDE7-03F4-45A4-97C7-968E42680653}" type="datetimeFigureOut">
              <a:rPr lang="hr-HR" smtClean="0"/>
              <a:t>28.12.2016.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BD6CA-6DBF-4000-B78B-557EC4FAEB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639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28.12.2016.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23070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28.12.2016.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9148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66733" y="27307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28.12.2016.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4051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28.12.2016.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03444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28.12.2016.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68692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839200" y="274667"/>
            <a:ext cx="27432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09600" y="274667"/>
            <a:ext cx="80264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28.12.2016.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9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3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BC4EDE7-03F4-45A4-97C7-968E42680653}" type="datetimeFigureOut">
              <a:rPr lang="hr-HR" smtClean="0"/>
              <a:t>28.12.2016.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BD6CA-6DBF-4000-B78B-557EC4FAEB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388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426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4EDE7-03F4-45A4-97C7-968E42680653}" type="datetimeFigureOut">
              <a:rPr lang="hr-HR" smtClean="0"/>
              <a:t>28.12.2016.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426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5" y="6041426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B7BD6CA-6DBF-4000-B78B-557EC4FAEB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699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84" r:id="rId17"/>
    <p:sldLayoutId id="2147483785" r:id="rId18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09600" y="6356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28.12.2016.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165600" y="635640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737600" y="6356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89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09600" y="635640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28.12.2016.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165600" y="635640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737600" y="635640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251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09600" y="635640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28.12.2016.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165600" y="635640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737600" y="635640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23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09600" y="635639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28.12.2016.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165600" y="635639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737600" y="635639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86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09600" y="635638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28.12.2016.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165600" y="635638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737600" y="635638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53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09600" y="635637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77C3D-7BB2-4D23-9D10-616807B37D3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28.12.2016.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165600" y="635637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737600" y="635637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03A18-1BE2-487D-92D8-585057AF460F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08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4" Type="http://schemas.openxmlformats.org/officeDocument/2006/relationships/image" Target="../media/image4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4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8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71.wmf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6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9.wmf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6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5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4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3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gif"/><Relationship Id="rId1" Type="http://schemas.openxmlformats.org/officeDocument/2006/relationships/slideLayout" Target="../slideLayouts/slideLayout8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8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92342" y="1122363"/>
            <a:ext cx="9698623" cy="2387600"/>
          </a:xfrm>
        </p:spPr>
        <p:txBody>
          <a:bodyPr>
            <a:normAutofit/>
          </a:bodyPr>
          <a:lstStyle/>
          <a:p>
            <a:pPr algn="ctr"/>
            <a:r>
              <a:rPr lang="hr-HR" sz="4800" b="1" dirty="0" smtClean="0"/>
              <a:t>Osnove programiranja u</a:t>
            </a:r>
            <a:br>
              <a:rPr lang="hr-HR" sz="4800" b="1" dirty="0" smtClean="0"/>
            </a:br>
            <a:r>
              <a:rPr lang="hr-HR" sz="4800" b="1" dirty="0" smtClean="0"/>
              <a:t>radu s učenicima s teškoćama u razvoju</a:t>
            </a:r>
            <a:r>
              <a:rPr lang="pl-PL" sz="4800" b="1" dirty="0" smtClean="0"/>
              <a:t> </a:t>
            </a:r>
            <a:endParaRPr lang="hr-HR" sz="48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84983" y="4414839"/>
            <a:ext cx="8398935" cy="1655762"/>
          </a:xfrm>
        </p:spPr>
        <p:txBody>
          <a:bodyPr>
            <a:normAutofit fontScale="92500" lnSpcReduction="10000"/>
          </a:bodyPr>
          <a:lstStyle/>
          <a:p>
            <a:endParaRPr lang="hr-HR" dirty="0" smtClean="0"/>
          </a:p>
          <a:p>
            <a:r>
              <a:rPr lang="hr-HR" dirty="0" smtClean="0"/>
              <a:t>Tamara </a:t>
            </a:r>
            <a:r>
              <a:rPr lang="hr-HR" dirty="0" smtClean="0"/>
              <a:t>Berić Blažić, prof.def., Danijela Pavičić Spevec, prof.def. i Nikolina </a:t>
            </a:r>
            <a:r>
              <a:rPr lang="hr-HR" dirty="0" err="1" smtClean="0"/>
              <a:t>Pupić</a:t>
            </a:r>
            <a:r>
              <a:rPr lang="hr-HR" dirty="0" smtClean="0"/>
              <a:t> </a:t>
            </a:r>
            <a:r>
              <a:rPr lang="hr-HR" dirty="0" err="1" smtClean="0"/>
              <a:t>Grmovšek</a:t>
            </a:r>
            <a:r>
              <a:rPr lang="hr-HR" dirty="0" smtClean="0"/>
              <a:t>, </a:t>
            </a:r>
            <a:r>
              <a:rPr lang="hr-HR" dirty="0" err="1" smtClean="0"/>
              <a:t>prof.reh</a:t>
            </a:r>
            <a:r>
              <a:rPr lang="hr-HR" dirty="0" smtClean="0"/>
              <a:t>.</a:t>
            </a:r>
          </a:p>
          <a:p>
            <a:r>
              <a:rPr lang="hr-HR" dirty="0" smtClean="0"/>
              <a:t>Srednja </a:t>
            </a:r>
            <a:r>
              <a:rPr lang="hr-HR" dirty="0"/>
              <a:t>škola – Centar za odgoj i obrazovanje, Zagreb, Zagorska </a:t>
            </a:r>
            <a:r>
              <a:rPr lang="hr-HR" dirty="0" smtClean="0"/>
              <a:t>14</a:t>
            </a:r>
          </a:p>
          <a:p>
            <a:r>
              <a:rPr lang="hr-HR" dirty="0" smtClean="0"/>
              <a:t>Koprivnica, 10.1.2017.</a:t>
            </a:r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9751775" y="427718"/>
            <a:ext cx="1584176" cy="13960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43626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Redoviti program uz individualizirane postupke (čl.5)</a:t>
            </a:r>
            <a:endParaRPr lang="hr-HR" b="1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1"/>
          <a:stretch/>
        </p:blipFill>
        <p:spPr bwMode="auto">
          <a:xfrm>
            <a:off x="717661" y="1868557"/>
            <a:ext cx="8625625" cy="449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7938052" y="5764696"/>
            <a:ext cx="1335952" cy="276666"/>
          </a:xfrm>
        </p:spPr>
        <p:txBody>
          <a:bodyPr>
            <a:normAutofit fontScale="85000" lnSpcReduction="20000"/>
          </a:bodyPr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01137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73" y="609657"/>
            <a:ext cx="9142527" cy="1417983"/>
          </a:xfrm>
        </p:spPr>
        <p:txBody>
          <a:bodyPr>
            <a:normAutofit/>
          </a:bodyPr>
          <a:lstStyle/>
          <a:p>
            <a:r>
              <a:rPr lang="hr-HR" b="1" smtClean="0"/>
              <a:t>Redoviti program uz prilagodbu sadržaja i individualizirane postupke (čl.6)</a:t>
            </a:r>
            <a:endParaRPr lang="hr-HR" b="1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91" b="20617"/>
          <a:stretch/>
        </p:blipFill>
        <p:spPr bwMode="auto">
          <a:xfrm>
            <a:off x="651399" y="2014336"/>
            <a:ext cx="8625135" cy="418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7752521" y="5764696"/>
            <a:ext cx="1521483" cy="276666"/>
          </a:xfrm>
        </p:spPr>
        <p:txBody>
          <a:bodyPr>
            <a:normAutofit fontScale="85000" lnSpcReduction="20000"/>
          </a:bodyPr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67506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5" y="622852"/>
            <a:ext cx="8596668" cy="1320800"/>
          </a:xfrm>
        </p:spPr>
        <p:txBody>
          <a:bodyPr/>
          <a:lstStyle/>
          <a:p>
            <a:pPr algn="ctr"/>
            <a:r>
              <a:rPr lang="hr-HR" b="1" dirty="0" smtClean="0"/>
              <a:t>Što znači prilagoditi program?</a:t>
            </a:r>
            <a:endParaRPr lang="hr-HR" b="1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4" b="39368"/>
          <a:stretch/>
        </p:blipFill>
        <p:spPr bwMode="auto">
          <a:xfrm>
            <a:off x="850183" y="2014335"/>
            <a:ext cx="8267351" cy="324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918713" y="5486400"/>
            <a:ext cx="355291" cy="554962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184" y="1870213"/>
            <a:ext cx="1798637" cy="361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5502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/>
              <a:t>Koliko se smije sažeti opseg sadržaja?</a:t>
            </a:r>
            <a:endParaRPr lang="hr-HR" b="1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32"/>
          <a:stretch/>
        </p:blipFill>
        <p:spPr bwMode="auto">
          <a:xfrm>
            <a:off x="717619" y="1590266"/>
            <a:ext cx="8664920" cy="499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852452" y="5671930"/>
            <a:ext cx="421552" cy="369432"/>
          </a:xfr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61286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060174"/>
          </a:xfrm>
        </p:spPr>
        <p:txBody>
          <a:bodyPr/>
          <a:lstStyle/>
          <a:p>
            <a:pPr algn="ctr"/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Etape sažimanja opsega programa</a:t>
            </a:r>
            <a:endParaRPr lang="hr-H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5"/>
          <a:stretch/>
        </p:blipFill>
        <p:spPr bwMode="auto">
          <a:xfrm>
            <a:off x="677902" y="1722784"/>
            <a:ext cx="8280607" cy="412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7951307" y="5791200"/>
            <a:ext cx="1322700" cy="250162"/>
          </a:xfrm>
        </p:spPr>
        <p:txBody>
          <a:bodyPr>
            <a:normAutofit fontScale="70000" lnSpcReduction="20000"/>
          </a:bodyPr>
          <a:lstStyle/>
          <a:p>
            <a:endParaRPr lang="hr-H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413" y="4201428"/>
            <a:ext cx="3546751" cy="2225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996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27381" y="260661"/>
            <a:ext cx="10972800" cy="792163"/>
          </a:xfrm>
        </p:spPr>
        <p:txBody>
          <a:bodyPr>
            <a:normAutofit/>
          </a:bodyPr>
          <a:lstStyle/>
          <a:p>
            <a:pPr algn="l"/>
            <a:r>
              <a:rPr lang="hr-HR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Inicijalna procjena učenika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701" y="1340768"/>
            <a:ext cx="10282067" cy="5184576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2400" b="1" dirty="0"/>
              <a:t>Sakupljanje važnih podataka o učeniku</a:t>
            </a:r>
          </a:p>
          <a:p>
            <a:pPr marL="274320" indent="-274320" algn="just">
              <a:buNone/>
              <a:defRPr/>
            </a:pPr>
            <a:endParaRPr lang="hr-HR" sz="2400" b="1" dirty="0"/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2400" b="1" dirty="0"/>
              <a:t>Izrada u timu </a:t>
            </a:r>
            <a:r>
              <a:rPr lang="hr-HR" sz="2400" dirty="0"/>
              <a:t>(predmetni nastavnici, strukovni učitelj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r-HR" sz="2400" dirty="0"/>
              <a:t>                                                                         i stručni suradnik) 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hr-HR" sz="2400" dirty="0"/>
              <a:t>        </a:t>
            </a:r>
          </a:p>
          <a:p>
            <a:pPr marL="274320" indent="-274320">
              <a:buNone/>
              <a:defRPr/>
            </a:pPr>
            <a:r>
              <a:rPr lang="hr-HR" sz="2400" dirty="0"/>
              <a:t>      </a:t>
            </a:r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PODACI O:</a:t>
            </a:r>
          </a:p>
          <a:p>
            <a:pPr marL="514350" indent="-514350">
              <a:buFont typeface="Wingdings 2"/>
              <a:buAutoNum type="alphaLcParenR"/>
              <a:defRPr/>
            </a:pPr>
            <a:r>
              <a:rPr lang="hr-HR" sz="2400" dirty="0"/>
              <a:t>sposobnostima, vještinama, talentima</a:t>
            </a:r>
          </a:p>
          <a:p>
            <a:pPr marL="514350" indent="-514350">
              <a:buFont typeface="Wingdings 2"/>
              <a:buAutoNum type="alphaLcParenR"/>
              <a:defRPr/>
            </a:pPr>
            <a:r>
              <a:rPr lang="hr-HR" sz="2400" dirty="0"/>
              <a:t>posebnim odgojno – obrazovnim potrebama</a:t>
            </a:r>
          </a:p>
          <a:p>
            <a:pPr marL="514350" indent="-514350">
              <a:buFont typeface="Wingdings 2"/>
              <a:buAutoNum type="alphaLcParenR"/>
              <a:defRPr/>
            </a:pPr>
            <a:r>
              <a:rPr lang="hr-HR" sz="2400" dirty="0"/>
              <a:t>trenutnoj razini obrazovanja</a:t>
            </a:r>
          </a:p>
          <a:p>
            <a:pPr marL="274320" indent="-274320">
              <a:buNone/>
              <a:defRPr/>
            </a:pPr>
            <a:r>
              <a:rPr lang="hr-HR" sz="2400" dirty="0"/>
              <a:t>  </a:t>
            </a:r>
          </a:p>
          <a:p>
            <a:pPr marL="274320" indent="-274320">
              <a:buNone/>
              <a:defRPr/>
            </a:pPr>
            <a:r>
              <a:rPr lang="hr-HR" sz="2400" dirty="0"/>
              <a:t>        </a:t>
            </a:r>
            <a:r>
              <a:rPr lang="hr-HR" sz="2400" dirty="0" smtClean="0"/>
              <a:t>		temelj </a:t>
            </a:r>
            <a:r>
              <a:rPr lang="hr-HR" sz="2400" dirty="0"/>
              <a:t>odabira prilagodbi i izrade IOOP-a</a:t>
            </a:r>
          </a:p>
        </p:txBody>
      </p:sp>
      <p:sp>
        <p:nvSpPr>
          <p:cNvPr id="5" name="Prugasta strelica udesno 4"/>
          <p:cNvSpPr/>
          <p:nvPr/>
        </p:nvSpPr>
        <p:spPr>
          <a:xfrm>
            <a:off x="571500" y="5805264"/>
            <a:ext cx="815413" cy="2880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6329" y="195637"/>
            <a:ext cx="2934463" cy="1956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37658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19403" y="188640"/>
            <a:ext cx="10972800" cy="1143000"/>
          </a:xfrm>
        </p:spPr>
        <p:txBody>
          <a:bodyPr>
            <a:normAutofit/>
          </a:bodyPr>
          <a:lstStyle/>
          <a:p>
            <a:r>
              <a:rPr lang="hr-HR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Inicijalna procjena uključuje: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39351" y="1628800"/>
            <a:ext cx="9858808" cy="49685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2200" dirty="0"/>
              <a:t>opservaciju učenika u vrijeme nastave </a:t>
            </a:r>
          </a:p>
          <a:p>
            <a:pPr>
              <a:buFont typeface="Wingdings" pitchFamily="2" charset="2"/>
              <a:buChar char="Ø"/>
            </a:pPr>
            <a:r>
              <a:rPr lang="hr-HR" sz="2200" dirty="0"/>
              <a:t>razgovor s roditeljima, učenikom, stručnim suradnicima, članovima Razrednog vijeća,…</a:t>
            </a:r>
          </a:p>
          <a:p>
            <a:pPr>
              <a:buFont typeface="Wingdings" pitchFamily="2" charset="2"/>
              <a:buChar char="Ø"/>
            </a:pPr>
            <a:r>
              <a:rPr lang="hr-HR" sz="2200" dirty="0"/>
              <a:t>proučavanje dokumentacije učenika</a:t>
            </a:r>
          </a:p>
          <a:p>
            <a:pPr>
              <a:buFont typeface="Wingdings" pitchFamily="2" charset="2"/>
              <a:buChar char="Ø"/>
            </a:pPr>
            <a:r>
              <a:rPr lang="hr-HR" sz="2200" dirty="0"/>
              <a:t>inicijalne provjere usvojenosti nastavnih sadržaja (standardiziranim testovima ili ih nastavnik kreira sam)</a:t>
            </a:r>
          </a:p>
          <a:p>
            <a:pPr>
              <a:buNone/>
            </a:pPr>
            <a:endParaRPr lang="hr-HR" sz="2200" dirty="0"/>
          </a:p>
          <a:p>
            <a:pPr>
              <a:buNone/>
            </a:pPr>
            <a:r>
              <a:rPr lang="hr-HR" sz="2200" dirty="0"/>
              <a:t>		utvrđuju se  </a:t>
            </a:r>
            <a:r>
              <a:rPr lang="hr-HR" sz="2200" i="1" dirty="0"/>
              <a:t>osobitosti školskog učenja</a:t>
            </a:r>
          </a:p>
          <a:p>
            <a:pPr>
              <a:buNone/>
            </a:pPr>
            <a:r>
              <a:rPr lang="hr-HR" sz="2200" i="1" dirty="0"/>
              <a:t> 		</a:t>
            </a:r>
            <a:r>
              <a:rPr lang="hr-HR" sz="2200" dirty="0"/>
              <a:t>pojedinog učenika iz kojih proizlaze  </a:t>
            </a:r>
          </a:p>
          <a:p>
            <a:pPr>
              <a:buNone/>
            </a:pPr>
            <a:r>
              <a:rPr lang="hr-HR" sz="2200" i="1" dirty="0"/>
              <a:t>         		   poželjni postupci u nastavi</a:t>
            </a:r>
          </a:p>
          <a:p>
            <a:pPr>
              <a:buNone/>
            </a:pPr>
            <a:endParaRPr lang="hr-HR" sz="2200" dirty="0"/>
          </a:p>
        </p:txBody>
      </p:sp>
      <p:sp>
        <p:nvSpPr>
          <p:cNvPr id="8" name="Strelica zakrivljena ulijevo 7"/>
          <p:cNvSpPr/>
          <p:nvPr/>
        </p:nvSpPr>
        <p:spPr>
          <a:xfrm>
            <a:off x="9840417" y="2492896"/>
            <a:ext cx="1536171" cy="252028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9613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160" y="261386"/>
            <a:ext cx="10972800" cy="128215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Što je IOOP ?</a:t>
            </a:r>
            <a:br>
              <a:rPr lang="hr-HR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hr-HR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(individualizirani odgojno-obrazovni program)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623392" y="1916838"/>
            <a:ext cx="10137373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hr-HR" sz="2400" dirty="0"/>
              <a:t>pisani, radni  dokument, </a:t>
            </a:r>
            <a:r>
              <a:rPr lang="hr-HR" sz="2400" u="sng" dirty="0"/>
              <a:t>promjenjivog</a:t>
            </a:r>
            <a:r>
              <a:rPr lang="hr-HR" sz="2400" dirty="0"/>
              <a:t> sadržaja </a:t>
            </a:r>
          </a:p>
          <a:p>
            <a:pPr>
              <a:buNone/>
              <a:defRPr/>
            </a:pPr>
            <a:r>
              <a:rPr lang="hr-HR" sz="2400" dirty="0"/>
              <a:t> (ovisno o napredovanju učenika) usmjeren na  </a:t>
            </a:r>
            <a:r>
              <a:rPr lang="hr-HR" sz="2400" b="1" dirty="0"/>
              <a:t>pojedinca</a:t>
            </a:r>
          </a:p>
          <a:p>
            <a:pPr>
              <a:buNone/>
              <a:defRPr/>
            </a:pPr>
            <a:endParaRPr lang="hr-HR" sz="2400" b="1" dirty="0"/>
          </a:p>
          <a:p>
            <a:pPr>
              <a:buFont typeface="Wingdings" pitchFamily="2" charset="2"/>
              <a:buChar char="Ø"/>
              <a:defRPr/>
            </a:pPr>
            <a:r>
              <a:rPr lang="hr-HR" sz="2400" b="1" dirty="0"/>
              <a:t>Sastoji se od prilagodbe</a:t>
            </a:r>
            <a:r>
              <a:rPr lang="hr-HR" sz="2400" dirty="0"/>
              <a:t>:</a:t>
            </a:r>
          </a:p>
          <a:p>
            <a:pPr>
              <a:buFontTx/>
              <a:buChar char="-"/>
              <a:defRPr/>
            </a:pPr>
            <a:r>
              <a:rPr lang="hr-HR" sz="2400" dirty="0"/>
              <a:t>ciljeva i </a:t>
            </a:r>
            <a:r>
              <a:rPr lang="hr-HR" sz="2400" dirty="0" smtClean="0"/>
              <a:t>sadržaja (za čl.6) </a:t>
            </a:r>
            <a:r>
              <a:rPr lang="hr-HR" sz="2400" dirty="0"/>
              <a:t>te vremena za njihovo postizanje</a:t>
            </a:r>
          </a:p>
          <a:p>
            <a:pPr>
              <a:buFontTx/>
              <a:buChar char="-"/>
              <a:defRPr/>
            </a:pPr>
            <a:r>
              <a:rPr lang="hr-HR" sz="2400" dirty="0"/>
              <a:t>metoda, postupaka i oblika rada     </a:t>
            </a:r>
          </a:p>
          <a:p>
            <a:pPr>
              <a:buNone/>
              <a:defRPr/>
            </a:pPr>
            <a:r>
              <a:rPr lang="hr-HR" sz="2400" dirty="0"/>
              <a:t>                                                  strategije učenja</a:t>
            </a:r>
          </a:p>
          <a:p>
            <a:pPr>
              <a:buFontTx/>
              <a:buChar char="-"/>
              <a:defRPr/>
            </a:pPr>
            <a:r>
              <a:rPr lang="hr-HR" sz="2400" dirty="0"/>
              <a:t>nastavnih situacija, aktivnosti i podrške</a:t>
            </a:r>
          </a:p>
          <a:p>
            <a:pPr>
              <a:buFontTx/>
              <a:buChar char="-"/>
              <a:defRPr/>
            </a:pPr>
            <a:r>
              <a:rPr lang="hr-HR" sz="2400" dirty="0"/>
              <a:t>ocjenjivačkih postupaka i aktivnosti</a:t>
            </a:r>
          </a:p>
          <a:p>
            <a:pPr eaLnBrk="1" hangingPunct="1"/>
            <a:endParaRPr lang="hr-HR" dirty="0"/>
          </a:p>
        </p:txBody>
      </p:sp>
      <p:sp>
        <p:nvSpPr>
          <p:cNvPr id="4" name="Strelica udesno 3"/>
          <p:cNvSpPr/>
          <p:nvPr/>
        </p:nvSpPr>
        <p:spPr>
          <a:xfrm>
            <a:off x="5790525" y="4545124"/>
            <a:ext cx="67207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pic>
        <p:nvPicPr>
          <p:cNvPr id="1034" name="Picture 10" descr="C:\Users\Petra\AppData\Local\Microsoft\Windows\Temporary Internet Files\Content.IE5\9B0AI79Q\MC90037104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0363" y="4221149"/>
            <a:ext cx="2016224" cy="169729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1723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/>
          <p:nvPr/>
        </p:nvPicPr>
        <p:blipFill rotWithShape="1">
          <a:blip r:embed="rId2"/>
          <a:srcRect t="10548" b="14529"/>
          <a:stretch/>
        </p:blipFill>
        <p:spPr bwMode="auto">
          <a:xfrm>
            <a:off x="0" y="1"/>
            <a:ext cx="12336693" cy="52866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Slika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" t="68195" r="2974" b="10635"/>
          <a:stretch/>
        </p:blipFill>
        <p:spPr bwMode="auto">
          <a:xfrm>
            <a:off x="3872" y="5286760"/>
            <a:ext cx="12188128" cy="1495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3935761" y="2704949"/>
            <a:ext cx="2976331" cy="369332"/>
          </a:xfrm>
          <a:prstGeom prst="rect">
            <a:avLst/>
          </a:prstGeom>
          <a:noFill/>
          <a:ln>
            <a:solidFill>
              <a:srgbClr val="99FF33"/>
            </a:solidFill>
          </a:ln>
        </p:spPr>
        <p:txBody>
          <a:bodyPr wrap="square" rtlCol="0">
            <a:spAutoFit/>
          </a:bodyPr>
          <a:lstStyle/>
          <a:p>
            <a:r>
              <a:rPr lang="hr-HR" b="1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obrazovna postignuća</a:t>
            </a:r>
            <a:endParaRPr lang="hr-HR" dirty="0">
              <a:solidFill>
                <a:prstClr val="white"/>
              </a:solidFill>
            </a:endParaRPr>
          </a:p>
        </p:txBody>
      </p:sp>
      <p:sp>
        <p:nvSpPr>
          <p:cNvPr id="9" name="Elipsa 8"/>
          <p:cNvSpPr/>
          <p:nvPr/>
        </p:nvSpPr>
        <p:spPr>
          <a:xfrm>
            <a:off x="2351584" y="1052736"/>
            <a:ext cx="971285" cy="576064"/>
          </a:xfrm>
          <a:prstGeom prst="ellips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FEB80A"/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2063553" y="4653136"/>
            <a:ext cx="7296811" cy="369332"/>
          </a:xfrm>
          <a:prstGeom prst="rect">
            <a:avLst/>
          </a:prstGeom>
          <a:noFill/>
          <a:ln>
            <a:solidFill>
              <a:srgbClr val="99FF33"/>
            </a:solidFill>
          </a:ln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prilagodba metoda, sredstava, oblika, postupaka, zahtjeva</a:t>
            </a:r>
            <a:endParaRPr lang="hr-HR" dirty="0">
              <a:solidFill>
                <a:prstClr val="white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3514892" y="1924971"/>
            <a:ext cx="4224469" cy="369332"/>
          </a:xfrm>
          <a:prstGeom prst="rect">
            <a:avLst/>
          </a:prstGeom>
          <a:noFill/>
          <a:ln>
            <a:solidFill>
              <a:srgbClr val="99FF33"/>
            </a:solidFill>
          </a:ln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područja / teme / ključni pojmovi</a:t>
            </a:r>
            <a:endParaRPr lang="hr-HR" dirty="0">
              <a:solidFill>
                <a:prstClr val="white"/>
              </a:solidFill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383368" y="5706788"/>
            <a:ext cx="10129125" cy="369332"/>
          </a:xfrm>
          <a:prstGeom prst="rect">
            <a:avLst/>
          </a:prstGeom>
          <a:noFill/>
          <a:ln>
            <a:solidFill>
              <a:srgbClr val="99FF33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na kraju polugodišta i kraja šk. godine - sažeti prikaz obzirom na ostvarene zadaće</a:t>
            </a:r>
            <a:endParaRPr lang="hr-HR" dirty="0">
              <a:solidFill>
                <a:prstClr val="white"/>
              </a:solidFill>
            </a:endParaRPr>
          </a:p>
        </p:txBody>
      </p:sp>
      <p:sp>
        <p:nvSpPr>
          <p:cNvPr id="10" name="Elipsa 9"/>
          <p:cNvSpPr/>
          <p:nvPr/>
        </p:nvSpPr>
        <p:spPr>
          <a:xfrm>
            <a:off x="108497" y="1348907"/>
            <a:ext cx="1186971" cy="576064"/>
          </a:xfrm>
          <a:prstGeom prst="ellips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FEB80A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110168" y="2294303"/>
            <a:ext cx="1185301" cy="576064"/>
          </a:xfrm>
          <a:prstGeom prst="ellips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FEB80A"/>
              </a:solidFill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108497" y="3273877"/>
            <a:ext cx="1186971" cy="576064"/>
          </a:xfrm>
          <a:prstGeom prst="ellips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FEB80A"/>
              </a:solidFill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08497" y="4212550"/>
            <a:ext cx="1186971" cy="576064"/>
          </a:xfrm>
          <a:prstGeom prst="ellips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FEB80A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4400" y="5211666"/>
            <a:ext cx="1281069" cy="576064"/>
          </a:xfrm>
          <a:prstGeom prst="ellips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FEB8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521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56560" y="609600"/>
            <a:ext cx="6480313" cy="940904"/>
          </a:xfrm>
        </p:spPr>
        <p:txBody>
          <a:bodyPr/>
          <a:lstStyle/>
          <a:p>
            <a:pPr algn="ctr"/>
            <a:r>
              <a:rPr lang="hr-HR" b="1" dirty="0" smtClean="0"/>
              <a:t>Česta pitanja</a:t>
            </a:r>
            <a:endParaRPr lang="hr-HR" b="1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5"/>
          <a:stretch/>
        </p:blipFill>
        <p:spPr bwMode="auto">
          <a:xfrm>
            <a:off x="677864" y="1828801"/>
            <a:ext cx="8731181" cy="4320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7475361" y="5407387"/>
            <a:ext cx="4184035" cy="3880773"/>
          </a:xfrm>
        </p:spPr>
        <p:txBody>
          <a:bodyPr/>
          <a:lstStyle/>
          <a:p>
            <a:endParaRPr lang="hr-HR"/>
          </a:p>
        </p:txBody>
      </p:sp>
      <p:pic>
        <p:nvPicPr>
          <p:cNvPr id="2050" name="Picture 2" descr="C:\Users\Bojan\AppData\Local\Microsoft\Windows\Temporary Internet Files\Content.IE5\HUC7WL7U\Man-With-Question-04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767" y="236882"/>
            <a:ext cx="2183296" cy="189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731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Plan predavanja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5" y="2160589"/>
            <a:ext cx="8596668" cy="3918846"/>
          </a:xfrm>
        </p:spPr>
        <p:txBody>
          <a:bodyPr>
            <a:normAutofit/>
          </a:bodyPr>
          <a:lstStyle/>
          <a:p>
            <a:r>
              <a:rPr lang="hr-HR" dirty="0" smtClean="0"/>
              <a:t>1</a:t>
            </a:r>
            <a:r>
              <a:rPr lang="hr-HR" sz="2400" dirty="0" smtClean="0"/>
              <a:t>. Vrste primjerenih oblika školovanja tj. programa</a:t>
            </a:r>
          </a:p>
          <a:p>
            <a:r>
              <a:rPr lang="hr-HR" sz="2400" dirty="0" smtClean="0"/>
              <a:t>2. Teškoće kod učenika</a:t>
            </a:r>
          </a:p>
          <a:p>
            <a:r>
              <a:rPr lang="hr-HR" sz="2400" dirty="0" smtClean="0"/>
              <a:t>3. Prilagodbe i individualizacija u radu</a:t>
            </a:r>
          </a:p>
          <a:p>
            <a:r>
              <a:rPr lang="hr-HR" sz="2400" dirty="0" smtClean="0"/>
              <a:t>4. Radionice</a:t>
            </a:r>
          </a:p>
          <a:p>
            <a:r>
              <a:rPr lang="hr-HR" sz="2400" dirty="0" smtClean="0"/>
              <a:t>5. </a:t>
            </a:r>
            <a:r>
              <a:rPr lang="hr-HR" sz="2400" dirty="0"/>
              <a:t>Praćenje i ocjenjivanje</a:t>
            </a:r>
          </a:p>
          <a:p>
            <a:endParaRPr lang="hr-HR" sz="2400" dirty="0" smtClean="0"/>
          </a:p>
          <a:p>
            <a:r>
              <a:rPr lang="hr-HR" sz="2400" dirty="0" smtClean="0"/>
              <a:t>Odmore ćemo prilagoditi ovisno o potrebama i željama većine</a:t>
            </a:r>
            <a:endParaRPr lang="hr-HR" sz="2400" dirty="0"/>
          </a:p>
        </p:txBody>
      </p:sp>
      <p:pic>
        <p:nvPicPr>
          <p:cNvPr id="34818" name="Picture 2" descr="C:\Users\Bojan\AppData\Local\Microsoft\Windows\Temporary Internet Files\Content.IE5\NGUNWM46\medium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465" y="1539461"/>
            <a:ext cx="2305051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720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dirty="0" smtClean="0">
                <a:solidFill>
                  <a:schemeClr val="accent2">
                    <a:lumMod val="75000"/>
                  </a:schemeClr>
                </a:solidFill>
              </a:rPr>
              <a:t>Odmor?</a:t>
            </a:r>
            <a:endParaRPr lang="hr-HR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9458" name="Picture 2" descr="C:\Users\Bojan\AppData\Local\Microsoft\Windows\Temporary Internet Files\Content.IE5\HUC7WL7U\coffee_logo_2_by_veronyak-d2yy1c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139" y="995705"/>
            <a:ext cx="4532244" cy="501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29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3" y="609602"/>
            <a:ext cx="9354563" cy="2796209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hr-HR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hr-HR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2. Vrste teškoća kod učenika Vaše škole</a:t>
            </a:r>
            <a:endParaRPr lang="hr-H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77377" y="5632237"/>
            <a:ext cx="1164719" cy="409187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35842" name="Picture 2" descr="C:\Users\Bojan\AppData\Local\Microsoft\Windows\Temporary Internet Files\Content.IE5\NGUNWM46\disabilities[1][1]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219" y="3950809"/>
            <a:ext cx="4883247" cy="205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442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3313084" y="5883965"/>
            <a:ext cx="1548327" cy="157396"/>
          </a:xfrm>
        </p:spPr>
        <p:txBody>
          <a:bodyPr>
            <a:normAutofit fontScale="25000" lnSpcReduction="20000"/>
          </a:bodyPr>
          <a:lstStyle/>
          <a:p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653711" y="5565977"/>
            <a:ext cx="620335" cy="475449"/>
          </a:xfrm>
        </p:spPr>
        <p:txBody>
          <a:bodyPr>
            <a:normAutofit fontScale="25000" lnSpcReduction="20000"/>
          </a:bodyPr>
          <a:lstStyle/>
          <a:p>
            <a:endParaRPr lang="hr-H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790" y="887897"/>
            <a:ext cx="7509457" cy="503582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023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/>
              <a:t>Intelektualne teškoće – nevidljive teškoće</a:t>
            </a:r>
            <a:endParaRPr lang="hr-HR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80"/>
          <a:stretch/>
        </p:blipFill>
        <p:spPr bwMode="auto">
          <a:xfrm>
            <a:off x="677865" y="1987826"/>
            <a:ext cx="8651667" cy="413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7006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5" y="609657"/>
            <a:ext cx="8596668" cy="1126435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 smtClean="0">
                <a:solidFill>
                  <a:schemeClr val="accent1">
                    <a:lumMod val="75000"/>
                  </a:schemeClr>
                </a:solidFill>
              </a:rPr>
              <a:t>Intelektualne teškoće</a:t>
            </a:r>
            <a:endParaRPr lang="hr-HR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3"/>
          <a:stretch/>
        </p:blipFill>
        <p:spPr bwMode="auto">
          <a:xfrm>
            <a:off x="598390" y="2332383"/>
            <a:ext cx="8554759" cy="402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176592" y="5711751"/>
            <a:ext cx="1097413" cy="329675"/>
          </a:xfrm>
        </p:spPr>
        <p:txBody>
          <a:bodyPr>
            <a:normAutofit fontScale="92500" lnSpcReduction="10000"/>
          </a:bodyPr>
          <a:lstStyle/>
          <a:p>
            <a:endParaRPr lang="hr-HR" dirty="0"/>
          </a:p>
        </p:txBody>
      </p:sp>
      <p:pic>
        <p:nvPicPr>
          <p:cNvPr id="3" name="Picture 2" descr="C:\Users\Bojan\AppData\Local\Microsoft\Windows\Temporary Internet Files\Content.IE5\5WW9ZW84\iq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877" y="310861"/>
            <a:ext cx="2362747" cy="251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477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192" y="1086683"/>
            <a:ext cx="8260173" cy="5102087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023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5" y="609658"/>
            <a:ext cx="8596668" cy="980661"/>
          </a:xfrm>
        </p:spPr>
        <p:txBody>
          <a:bodyPr/>
          <a:lstStyle/>
          <a:p>
            <a:pPr algn="ctr"/>
            <a:r>
              <a:rPr lang="hr-HR" b="1" dirty="0" smtClean="0"/>
              <a:t>Važna obilježja teškoća u učenju</a:t>
            </a:r>
            <a:endParaRPr lang="hr-HR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1"/>
          <a:stretch/>
        </p:blipFill>
        <p:spPr bwMode="auto">
          <a:xfrm>
            <a:off x="874686" y="1948070"/>
            <a:ext cx="8640417" cy="424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93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060174"/>
          </a:xfrm>
        </p:spPr>
        <p:txBody>
          <a:bodyPr/>
          <a:lstStyle/>
          <a:p>
            <a:pPr algn="ctr"/>
            <a:r>
              <a:rPr lang="hr-HR" b="1" dirty="0" smtClean="0"/>
              <a:t>Disleksija</a:t>
            </a:r>
            <a:endParaRPr lang="hr-HR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2"/>
          <a:stretch/>
        </p:blipFill>
        <p:spPr bwMode="auto">
          <a:xfrm>
            <a:off x="715617" y="1974581"/>
            <a:ext cx="8415131" cy="4412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489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5" y="609658"/>
            <a:ext cx="8596668" cy="993913"/>
          </a:xfrm>
        </p:spPr>
        <p:txBody>
          <a:bodyPr/>
          <a:lstStyle/>
          <a:p>
            <a:pPr algn="ctr"/>
            <a:r>
              <a:rPr lang="hr-HR" b="1" dirty="0" smtClean="0"/>
              <a:t>Kako se očituje disleksija?</a:t>
            </a:r>
            <a:endParaRPr lang="hr-HR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9"/>
          <a:stretch/>
        </p:blipFill>
        <p:spPr bwMode="auto">
          <a:xfrm>
            <a:off x="662652" y="1524004"/>
            <a:ext cx="8916009" cy="4757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374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/>
              <a:t>Disleksija i učenje</a:t>
            </a:r>
            <a:endParaRPr lang="hr-HR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7"/>
          <a:stretch/>
        </p:blipFill>
        <p:spPr bwMode="auto">
          <a:xfrm>
            <a:off x="702407" y="1444490"/>
            <a:ext cx="8805575" cy="5115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438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2616" y="239321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hr-HR" sz="3200" b="1" dirty="0">
                <a:solidFill>
                  <a:schemeClr val="accent1">
                    <a:lumMod val="75000"/>
                  </a:schemeClr>
                </a:solidFill>
              </a:rPr>
              <a:t>Kompleksnost populacije učenika s teškoćama</a:t>
            </a: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/>
          </p:nvPr>
        </p:nvGraphicFramePr>
        <p:xfrm>
          <a:off x="2438613" y="1423874"/>
          <a:ext cx="8034859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Ravni poveznik sa strelicom 6"/>
          <p:cNvCxnSpPr/>
          <p:nvPr/>
        </p:nvCxnSpPr>
        <p:spPr>
          <a:xfrm>
            <a:off x="6456040" y="2420888"/>
            <a:ext cx="0" cy="9361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sa strelicom 8"/>
          <p:cNvCxnSpPr/>
          <p:nvPr/>
        </p:nvCxnSpPr>
        <p:spPr>
          <a:xfrm>
            <a:off x="5303912" y="2996952"/>
            <a:ext cx="504056" cy="4320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sa strelicom 10"/>
          <p:cNvCxnSpPr/>
          <p:nvPr/>
        </p:nvCxnSpPr>
        <p:spPr>
          <a:xfrm flipV="1">
            <a:off x="5015880" y="4005064"/>
            <a:ext cx="648072" cy="2880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sa strelicom 12"/>
          <p:cNvCxnSpPr/>
          <p:nvPr/>
        </p:nvCxnSpPr>
        <p:spPr>
          <a:xfrm flipH="1">
            <a:off x="5591944" y="4365104"/>
            <a:ext cx="432048" cy="9361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sa strelicom 14"/>
          <p:cNvCxnSpPr/>
          <p:nvPr/>
        </p:nvCxnSpPr>
        <p:spPr>
          <a:xfrm>
            <a:off x="6816080" y="4293096"/>
            <a:ext cx="432048" cy="10801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ni poveznik sa strelicom 19"/>
          <p:cNvCxnSpPr/>
          <p:nvPr/>
        </p:nvCxnSpPr>
        <p:spPr>
          <a:xfrm>
            <a:off x="7608168" y="4149080"/>
            <a:ext cx="360040" cy="2160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ni poveznik sa strelicom 21"/>
          <p:cNvCxnSpPr/>
          <p:nvPr/>
        </p:nvCxnSpPr>
        <p:spPr>
          <a:xfrm flipV="1">
            <a:off x="7104112" y="2924944"/>
            <a:ext cx="360040" cy="5040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ni poveznik sa strelicom 25"/>
          <p:cNvCxnSpPr/>
          <p:nvPr/>
        </p:nvCxnSpPr>
        <p:spPr>
          <a:xfrm flipV="1">
            <a:off x="5495823" y="2199315"/>
            <a:ext cx="648072" cy="3600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ni poveznik sa strelicom 27"/>
          <p:cNvCxnSpPr/>
          <p:nvPr/>
        </p:nvCxnSpPr>
        <p:spPr>
          <a:xfrm flipH="1">
            <a:off x="4583832" y="3140968"/>
            <a:ext cx="216024" cy="7200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vni poveznik sa strelicom 29"/>
          <p:cNvCxnSpPr/>
          <p:nvPr/>
        </p:nvCxnSpPr>
        <p:spPr>
          <a:xfrm>
            <a:off x="4727848" y="4941168"/>
            <a:ext cx="432048" cy="4320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vni poveznik sa strelicom 33"/>
          <p:cNvCxnSpPr/>
          <p:nvPr/>
        </p:nvCxnSpPr>
        <p:spPr>
          <a:xfrm>
            <a:off x="6240016" y="5733256"/>
            <a:ext cx="57606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vni poveznik sa strelicom 35"/>
          <p:cNvCxnSpPr/>
          <p:nvPr/>
        </p:nvCxnSpPr>
        <p:spPr>
          <a:xfrm flipV="1">
            <a:off x="7793455" y="4790733"/>
            <a:ext cx="360040" cy="5040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vni poveznik sa strelicom 37"/>
          <p:cNvCxnSpPr/>
          <p:nvPr/>
        </p:nvCxnSpPr>
        <p:spPr>
          <a:xfrm>
            <a:off x="8042743" y="3104964"/>
            <a:ext cx="288032" cy="7200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vni poveznik sa strelicom 39"/>
          <p:cNvCxnSpPr/>
          <p:nvPr/>
        </p:nvCxnSpPr>
        <p:spPr>
          <a:xfrm>
            <a:off x="6960096" y="2276872"/>
            <a:ext cx="504056" cy="2880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vni poveznik sa strelicom 41"/>
          <p:cNvCxnSpPr/>
          <p:nvPr/>
        </p:nvCxnSpPr>
        <p:spPr>
          <a:xfrm flipV="1">
            <a:off x="4943872" y="2420888"/>
            <a:ext cx="1368152" cy="151216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vni poveznik sa strelicom 43"/>
          <p:cNvCxnSpPr/>
          <p:nvPr/>
        </p:nvCxnSpPr>
        <p:spPr>
          <a:xfrm>
            <a:off x="5591944" y="2708920"/>
            <a:ext cx="1800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vni poveznik sa strelicom 45"/>
          <p:cNvCxnSpPr/>
          <p:nvPr/>
        </p:nvCxnSpPr>
        <p:spPr>
          <a:xfrm>
            <a:off x="6672064" y="2348880"/>
            <a:ext cx="1224136" cy="151216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vni poveznik sa strelicom 49"/>
          <p:cNvCxnSpPr/>
          <p:nvPr/>
        </p:nvCxnSpPr>
        <p:spPr>
          <a:xfrm>
            <a:off x="5087888" y="4581128"/>
            <a:ext cx="1656184" cy="7920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avni poveznik sa strelicom 51"/>
          <p:cNvCxnSpPr/>
          <p:nvPr/>
        </p:nvCxnSpPr>
        <p:spPr>
          <a:xfrm flipV="1">
            <a:off x="5951984" y="4653136"/>
            <a:ext cx="1800200" cy="7200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avni poveznik sa strelicom 53"/>
          <p:cNvCxnSpPr/>
          <p:nvPr/>
        </p:nvCxnSpPr>
        <p:spPr>
          <a:xfrm flipH="1">
            <a:off x="7464152" y="3068960"/>
            <a:ext cx="216024" cy="22322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avni poveznik sa strelicom 55"/>
          <p:cNvCxnSpPr/>
          <p:nvPr/>
        </p:nvCxnSpPr>
        <p:spPr>
          <a:xfrm>
            <a:off x="5303912" y="4437112"/>
            <a:ext cx="2376264" cy="720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avni poveznik sa strelicom 57"/>
          <p:cNvCxnSpPr/>
          <p:nvPr/>
        </p:nvCxnSpPr>
        <p:spPr>
          <a:xfrm>
            <a:off x="5087888" y="3140968"/>
            <a:ext cx="720080" cy="21602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avni poveznik sa strelicom 60"/>
          <p:cNvCxnSpPr/>
          <p:nvPr/>
        </p:nvCxnSpPr>
        <p:spPr>
          <a:xfrm flipH="1">
            <a:off x="5303912" y="2276872"/>
            <a:ext cx="504056" cy="30963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avni poveznik sa strelicom 62"/>
          <p:cNvCxnSpPr/>
          <p:nvPr/>
        </p:nvCxnSpPr>
        <p:spPr>
          <a:xfrm>
            <a:off x="7104112" y="2204864"/>
            <a:ext cx="504056" cy="30963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niOkvir 4"/>
          <p:cNvSpPr txBox="1"/>
          <p:nvPr/>
        </p:nvSpPr>
        <p:spPr>
          <a:xfrm>
            <a:off x="5735960" y="3501009"/>
            <a:ext cx="1800200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dirty="0"/>
              <a:t>Pubertet i adolescencija</a:t>
            </a:r>
          </a:p>
        </p:txBody>
      </p:sp>
      <p:pic>
        <p:nvPicPr>
          <p:cNvPr id="1026" name="Picture 2" descr="Slikovni rezultat za teret na leđim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04" y="2053104"/>
            <a:ext cx="2966800" cy="1879952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517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err="1" smtClean="0"/>
              <a:t>Diskalkulija</a:t>
            </a:r>
            <a:endParaRPr lang="hr-HR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7"/>
          <a:stretch/>
        </p:blipFill>
        <p:spPr bwMode="auto">
          <a:xfrm>
            <a:off x="384355" y="1603513"/>
            <a:ext cx="8885087" cy="4797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580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Osobitosti </a:t>
            </a:r>
            <a:r>
              <a:rPr lang="hr-HR" b="1" dirty="0" err="1" smtClean="0">
                <a:solidFill>
                  <a:schemeClr val="accent1">
                    <a:lumMod val="75000"/>
                  </a:schemeClr>
                </a:solidFill>
              </a:rPr>
              <a:t>diskalkulije</a:t>
            </a:r>
            <a:endParaRPr lang="hr-H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25"/>
          <a:stretch/>
        </p:blipFill>
        <p:spPr bwMode="auto">
          <a:xfrm>
            <a:off x="675861" y="1484243"/>
            <a:ext cx="9013192" cy="4903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378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/>
              <a:t>Učeničke taktike prikrivanja </a:t>
            </a:r>
            <a:r>
              <a:rPr lang="hr-HR" b="1" dirty="0" err="1" smtClean="0"/>
              <a:t>diskalkulije</a:t>
            </a:r>
            <a:endParaRPr lang="hr-HR" b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91"/>
          <a:stretch/>
        </p:blipFill>
        <p:spPr bwMode="auto">
          <a:xfrm>
            <a:off x="530091" y="1974574"/>
            <a:ext cx="9079452" cy="4479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611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/>
              <a:t>Disgrafija</a:t>
            </a:r>
            <a:endParaRPr lang="hr-HR" b="1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95"/>
          <a:stretch/>
        </p:blipFill>
        <p:spPr bwMode="auto">
          <a:xfrm>
            <a:off x="620835" y="1868563"/>
            <a:ext cx="8828007" cy="4373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982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/>
              <a:t>Osobitosti  disgrafije</a:t>
            </a:r>
            <a:endParaRPr lang="hr-HR" b="1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98"/>
          <a:stretch/>
        </p:blipFill>
        <p:spPr bwMode="auto">
          <a:xfrm>
            <a:off x="762149" y="1908317"/>
            <a:ext cx="8792667" cy="439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Bojan\AppData\Local\Microsoft\Windows\Temporary Internet Files\Content.IE5\X4EMTY9Y\Writing-writing-31277215-579-61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52" y="4786544"/>
            <a:ext cx="1974575" cy="188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210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/>
              <a:t>Problem motivacije i samopouzdanja pri učenju</a:t>
            </a:r>
            <a:endParaRPr lang="hr-HR" b="1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85"/>
          <a:stretch/>
        </p:blipFill>
        <p:spPr bwMode="auto">
          <a:xfrm>
            <a:off x="675863" y="1961322"/>
            <a:ext cx="9130748" cy="4479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579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34858" y="609600"/>
            <a:ext cx="5208105" cy="103367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hr-HR" sz="4000" dirty="0" err="1" smtClean="0">
                <a:solidFill>
                  <a:schemeClr val="accent1">
                    <a:lumMod val="75000"/>
                  </a:schemeClr>
                </a:solidFill>
              </a:rPr>
              <a:t>Aspergerov</a:t>
            </a:r>
            <a:r>
              <a:rPr lang="hr-HR" sz="4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4000" dirty="0" err="1" smtClean="0">
                <a:solidFill>
                  <a:schemeClr val="accent1">
                    <a:lumMod val="75000"/>
                  </a:schemeClr>
                </a:solidFill>
              </a:rPr>
              <a:t>sy</a:t>
            </a:r>
            <a:endParaRPr lang="hr-HR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7" y="1802296"/>
            <a:ext cx="6995675" cy="423906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z="2400" dirty="0" smtClean="0"/>
              <a:t>Za učenike s </a:t>
            </a:r>
            <a:r>
              <a:rPr lang="hr-HR" sz="2400" dirty="0" err="1" smtClean="0"/>
              <a:t>Aspergerovim</a:t>
            </a:r>
            <a:r>
              <a:rPr lang="hr-HR" sz="2400" dirty="0" smtClean="0"/>
              <a:t> </a:t>
            </a:r>
            <a:r>
              <a:rPr lang="hr-HR" sz="2400" dirty="0" err="1" smtClean="0"/>
              <a:t>sy</a:t>
            </a:r>
            <a:r>
              <a:rPr lang="hr-HR" sz="2400" dirty="0" smtClean="0"/>
              <a:t> moguća je uspješna edukacijska </a:t>
            </a:r>
            <a:r>
              <a:rPr lang="hr-HR" sz="2400" dirty="0" err="1" smtClean="0"/>
              <a:t>inkluzija</a:t>
            </a:r>
            <a:endParaRPr lang="hr-HR" sz="2400" dirty="0" smtClean="0"/>
          </a:p>
          <a:p>
            <a:pPr>
              <a:buFontTx/>
              <a:buChar char="-"/>
            </a:pPr>
            <a:r>
              <a:rPr lang="hr-HR" sz="2400" dirty="0" smtClean="0"/>
              <a:t>Visoko funkcionirajući oblik autizma</a:t>
            </a:r>
          </a:p>
          <a:p>
            <a:pPr>
              <a:buFontTx/>
              <a:buChar char="-"/>
            </a:pPr>
            <a:r>
              <a:rPr lang="hr-HR" sz="2400" dirty="0" smtClean="0"/>
              <a:t>Gotovo 50% ima prosječnu ili nadprosječnu inteligenciju</a:t>
            </a:r>
          </a:p>
          <a:p>
            <a:pPr marL="0" indent="0">
              <a:buNone/>
            </a:pPr>
            <a:endParaRPr lang="hr-HR" sz="2400" dirty="0" smtClean="0"/>
          </a:p>
          <a:p>
            <a:r>
              <a:rPr lang="hr-HR" sz="2400" dirty="0" smtClean="0"/>
              <a:t>Značajna su odstupanja na 3 područja:</a:t>
            </a:r>
          </a:p>
          <a:p>
            <a:pPr marL="0" indent="0" algn="ctr">
              <a:buNone/>
            </a:pPr>
            <a:r>
              <a:rPr lang="hr-HR" sz="2400" dirty="0" smtClean="0"/>
              <a:t>1. </a:t>
            </a:r>
            <a:r>
              <a:rPr lang="hr-HR" sz="2400" b="1" dirty="0" smtClean="0">
                <a:solidFill>
                  <a:srgbClr val="FF0000"/>
                </a:solidFill>
              </a:rPr>
              <a:t>komunikacija</a:t>
            </a:r>
          </a:p>
          <a:p>
            <a:pPr marL="0" indent="0" algn="ctr">
              <a:buNone/>
            </a:pPr>
            <a:r>
              <a:rPr lang="hr-HR" sz="2400" dirty="0" smtClean="0"/>
              <a:t>2. </a:t>
            </a:r>
            <a:r>
              <a:rPr lang="hr-HR" sz="2400" b="1" dirty="0" smtClean="0">
                <a:solidFill>
                  <a:srgbClr val="FF0000"/>
                </a:solidFill>
              </a:rPr>
              <a:t>ponašanje</a:t>
            </a:r>
          </a:p>
          <a:p>
            <a:pPr marL="0" indent="0" algn="ctr">
              <a:buNone/>
            </a:pPr>
            <a:r>
              <a:rPr lang="hr-HR" sz="2400" dirty="0" smtClean="0"/>
              <a:t>3. </a:t>
            </a:r>
            <a:r>
              <a:rPr lang="hr-HR" sz="2400" b="1" dirty="0" smtClean="0">
                <a:solidFill>
                  <a:srgbClr val="FF0000"/>
                </a:solidFill>
              </a:rPr>
              <a:t>socijalna interakcija</a:t>
            </a:r>
          </a:p>
          <a:p>
            <a:pPr marL="0" indent="0">
              <a:buNone/>
            </a:pPr>
            <a:endParaRPr lang="hr-HR" sz="2400" dirty="0"/>
          </a:p>
        </p:txBody>
      </p:sp>
      <p:pic>
        <p:nvPicPr>
          <p:cNvPr id="1026" name="Picture 2" descr="C:\Users\Bojan\AppData\Local\Microsoft\Windows\Temporary Internet Files\Content.IE5\HUC7WL7U\5490441890_020f5ec1a9_z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996" y="3101012"/>
            <a:ext cx="1431359" cy="145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657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5" y="609663"/>
            <a:ext cx="8596668" cy="100716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hr-HR" sz="2800" b="1" dirty="0" smtClean="0">
                <a:solidFill>
                  <a:schemeClr val="accent1">
                    <a:lumMod val="75000"/>
                  </a:schemeClr>
                </a:solidFill>
              </a:rPr>
              <a:t>Posebnosti osoba s </a:t>
            </a:r>
            <a:r>
              <a:rPr lang="hr-HR" sz="2800" b="1" dirty="0" err="1" smtClean="0">
                <a:solidFill>
                  <a:schemeClr val="accent1">
                    <a:lumMod val="75000"/>
                  </a:schemeClr>
                </a:solidFill>
              </a:rPr>
              <a:t>Aspergerovim</a:t>
            </a:r>
            <a:r>
              <a:rPr lang="hr-HR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800" b="1" dirty="0" err="1" smtClean="0">
                <a:solidFill>
                  <a:schemeClr val="accent1">
                    <a:lumMod val="75000"/>
                  </a:schemeClr>
                </a:solidFill>
              </a:rPr>
              <a:t>sy</a:t>
            </a:r>
            <a:r>
              <a:rPr lang="hr-HR" sz="2800" b="1" dirty="0" smtClean="0">
                <a:solidFill>
                  <a:schemeClr val="accent1">
                    <a:lumMod val="75000"/>
                  </a:schemeClr>
                </a:solidFill>
              </a:rPr>
              <a:t> i individualizacija</a:t>
            </a:r>
            <a:endParaRPr lang="hr-H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3" y="1683030"/>
            <a:ext cx="10083432" cy="5009323"/>
          </a:xfrm>
        </p:spPr>
        <p:txBody>
          <a:bodyPr>
            <a:normAutofit/>
          </a:bodyPr>
          <a:lstStyle/>
          <a:p>
            <a:r>
              <a:rPr lang="hr-HR" dirty="0" smtClean="0"/>
              <a:t>Učenje napamet, često nefunkcionalno </a:t>
            </a:r>
          </a:p>
          <a:p>
            <a:r>
              <a:rPr lang="hr-HR" dirty="0" smtClean="0"/>
              <a:t>Nema prenesenog značenja – doslovno shvaćanje</a:t>
            </a:r>
          </a:p>
          <a:p>
            <a:r>
              <a:rPr lang="hr-HR" dirty="0" smtClean="0"/>
              <a:t>Problemi s neurednim rukopisom! -&gt; 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NE ocjenjivati rukopis, dopustiti rad na računalu, dati kopiju bilježaka sa sata, nadopunjavanja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Ustrajnost na rutini i ritualima -&gt; 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najaviti promjene, tolerirati njihove rutine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Motorička nespretnost – odbojnost prema TZK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Odstupanja u senzornoj integraciji -&gt; 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smanjivanje ili uklanjanje ometajućih senzornih podražaja, uključiti umirujuća senzorna iskustva, dodatno vrijeme s pomoćnikom u nastavi u tihoj prostoriji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Problemi u nastavi likovnog i hrvatskog jezika 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Neprepoznavanje </a:t>
            </a:r>
            <a:r>
              <a:rPr lang="hr-HR" dirty="0" err="1" smtClean="0">
                <a:solidFill>
                  <a:schemeClr val="tx1"/>
                </a:solidFill>
              </a:rPr>
              <a:t>body</a:t>
            </a:r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dirty="0" err="1" smtClean="0">
                <a:solidFill>
                  <a:schemeClr val="tx1"/>
                </a:solidFill>
              </a:rPr>
              <a:t>language</a:t>
            </a:r>
            <a:r>
              <a:rPr lang="hr-HR" dirty="0" smtClean="0">
                <a:solidFill>
                  <a:schemeClr val="tx1"/>
                </a:solidFill>
              </a:rPr>
              <a:t>-a drugih osoba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Imaju drugačiji način učenja i neujednačena akademska postignuća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892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5" y="1775793"/>
            <a:ext cx="8596668" cy="3578087"/>
          </a:xfrm>
        </p:spPr>
        <p:txBody>
          <a:bodyPr>
            <a:normAutofit/>
          </a:bodyPr>
          <a:lstStyle/>
          <a:p>
            <a:r>
              <a:rPr lang="hr-HR" sz="2000" dirty="0" smtClean="0"/>
              <a:t>Lako otklonjive pažnje – funkcioniranje slično ADHD-u</a:t>
            </a:r>
          </a:p>
          <a:p>
            <a:r>
              <a:rPr lang="hr-HR" sz="2000" dirty="0" smtClean="0"/>
              <a:t>Strah od neuspjeha – izbjegavanje pogreške je najveća nagrada!</a:t>
            </a:r>
          </a:p>
          <a:p>
            <a:r>
              <a:rPr lang="hr-HR" sz="2000" dirty="0" smtClean="0"/>
              <a:t>Po prirodi pesimistični – uočavaju pogreške</a:t>
            </a:r>
          </a:p>
          <a:p>
            <a:r>
              <a:rPr lang="hr-HR" sz="2000" dirty="0" smtClean="0"/>
              <a:t>Uočavanje detalja, a nerazumijevanje cjeline!</a:t>
            </a:r>
          </a:p>
          <a:p>
            <a:r>
              <a:rPr lang="hr-HR" sz="2000" dirty="0" smtClean="0"/>
              <a:t>Nemaju empatiju, ali imaju osjećaje! – idealne žrtve zlostavljanja vršnjaka</a:t>
            </a:r>
          </a:p>
          <a:p>
            <a:r>
              <a:rPr lang="hr-HR" sz="2000" dirty="0" smtClean="0"/>
              <a:t>Agresija je POSLJEDICA problema u komunikaciji, a ne simptom</a:t>
            </a:r>
            <a:endParaRPr lang="hr-HR" sz="2000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768626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hr-HR" sz="2800" b="1" dirty="0" smtClean="0">
                <a:solidFill>
                  <a:schemeClr val="accent1">
                    <a:lumMod val="75000"/>
                  </a:schemeClr>
                </a:solidFill>
              </a:rPr>
              <a:t>Posebnosti osoba s </a:t>
            </a:r>
            <a:r>
              <a:rPr lang="hr-HR" sz="2800" b="1" dirty="0" err="1" smtClean="0">
                <a:solidFill>
                  <a:schemeClr val="accent1">
                    <a:lumMod val="75000"/>
                  </a:schemeClr>
                </a:solidFill>
              </a:rPr>
              <a:t>Aspergerovim</a:t>
            </a:r>
            <a:r>
              <a:rPr lang="hr-HR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800" b="1" dirty="0" err="1" smtClean="0">
                <a:solidFill>
                  <a:schemeClr val="accent1">
                    <a:lumMod val="75000"/>
                  </a:schemeClr>
                </a:solidFill>
              </a:rPr>
              <a:t>sy</a:t>
            </a:r>
            <a:r>
              <a:rPr lang="hr-HR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hr-H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5" name="Picture 3" descr="C:\Users\Bojan\AppData\Local\Microsoft\Windows\Temporary Internet Files\Content.IE5\XBWPN385\happy%20children%20clip%20art_medium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469" y="4916413"/>
            <a:ext cx="30480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721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62285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Prilagodba sadržaja  - nužna!</a:t>
            </a:r>
            <a:endParaRPr lang="hr-H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5" y="1219202"/>
            <a:ext cx="8596668" cy="5380383"/>
          </a:xfrm>
        </p:spPr>
        <p:txBody>
          <a:bodyPr>
            <a:noAutofit/>
          </a:bodyPr>
          <a:lstStyle/>
          <a:p>
            <a:r>
              <a:rPr lang="hr-HR" sz="2400" dirty="0" err="1" smtClean="0"/>
              <a:t>Konkreti</a:t>
            </a:r>
            <a:endParaRPr lang="hr-HR" sz="2400" dirty="0" smtClean="0"/>
          </a:p>
          <a:p>
            <a:r>
              <a:rPr lang="hr-HR" sz="2400" dirty="0" smtClean="0"/>
              <a:t>Vizualne smjernice</a:t>
            </a:r>
          </a:p>
          <a:p>
            <a:r>
              <a:rPr lang="hr-HR" sz="2400" dirty="0" smtClean="0"/>
              <a:t>Prilagodba teksta -&gt; 1 rečenica – 1 informacija</a:t>
            </a:r>
          </a:p>
          <a:p>
            <a:r>
              <a:rPr lang="hr-HR" sz="2400" dirty="0" smtClean="0"/>
              <a:t>Grafički organizatori</a:t>
            </a:r>
          </a:p>
          <a:p>
            <a:r>
              <a:rPr lang="hr-HR" sz="2400" dirty="0" smtClean="0"/>
              <a:t>Tekst razlomiti na dijelove</a:t>
            </a:r>
          </a:p>
          <a:p>
            <a:r>
              <a:rPr lang="hr-HR" sz="2400" dirty="0" smtClean="0"/>
              <a:t>Uputa po uputa</a:t>
            </a:r>
          </a:p>
          <a:p>
            <a:r>
              <a:rPr lang="hr-HR" sz="2400" dirty="0" smtClean="0"/>
              <a:t>Provjera razumijevanja</a:t>
            </a:r>
          </a:p>
          <a:p>
            <a:r>
              <a:rPr lang="hr-HR" sz="2400" dirty="0" smtClean="0"/>
              <a:t>Popis što treba činiti</a:t>
            </a:r>
          </a:p>
          <a:p>
            <a:r>
              <a:rPr lang="hr-HR" sz="2400" dirty="0" smtClean="0"/>
              <a:t>Vizualno organiziranje, skice, mentalne mape</a:t>
            </a:r>
          </a:p>
          <a:p>
            <a:r>
              <a:rPr lang="hr-HR" sz="2400" dirty="0" smtClean="0"/>
              <a:t>Osobni rasporedi, planeri</a:t>
            </a:r>
          </a:p>
          <a:p>
            <a:r>
              <a:rPr lang="hr-HR" sz="2400" dirty="0" smtClean="0"/>
              <a:t>Koliko dugo? – točno definirati trajanje</a:t>
            </a:r>
            <a:endParaRPr lang="hr-HR" sz="2400" dirty="0"/>
          </a:p>
        </p:txBody>
      </p:sp>
      <p:pic>
        <p:nvPicPr>
          <p:cNvPr id="2053" name="Picture 5" descr="C:\Users\Bojan\AppData\Local\Microsoft\Windows\Temporary Internet Files\Content.IE5\HUC7WL7U\learning-journey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410" y="3121509"/>
            <a:ext cx="3344311" cy="162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444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Petra\AppData\Local\Microsoft\Windows\Temporary Internet Files\Content.IE5\FG0BHTGG\MP90042229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8171" y="476672"/>
            <a:ext cx="2738740" cy="2704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5" y="609664"/>
            <a:ext cx="8596668" cy="967409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hr-HR" sz="32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hr-HR" sz="3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hr-HR" sz="3200" dirty="0" smtClean="0">
                <a:solidFill>
                  <a:schemeClr val="accent2">
                    <a:lumMod val="75000"/>
                  </a:schemeClr>
                </a:solidFill>
              </a:rPr>
              <a:t>Sredina </a:t>
            </a:r>
            <a:r>
              <a:rPr lang="hr-HR" sz="3200" dirty="0">
                <a:solidFill>
                  <a:schemeClr val="accent2">
                    <a:lumMod val="75000"/>
                  </a:schemeClr>
                </a:solidFill>
              </a:rPr>
              <a:t>iz koje dolaze učenici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2423592" y="2060848"/>
            <a:ext cx="6768752" cy="4176464"/>
          </a:xfrm>
        </p:spPr>
        <p:txBody>
          <a:bodyPr>
            <a:normAutofit fontScale="92500" lnSpcReduction="20000"/>
          </a:bodyPr>
          <a:lstStyle/>
          <a:p>
            <a:r>
              <a:rPr lang="hr-HR" sz="2400" dirty="0"/>
              <a:t>funkcionalna obitelj</a:t>
            </a:r>
          </a:p>
          <a:p>
            <a:r>
              <a:rPr lang="hr-HR" sz="2400" dirty="0"/>
              <a:t>nerealna očekivanja roditelja</a:t>
            </a:r>
          </a:p>
          <a:p>
            <a:r>
              <a:rPr lang="hr-HR" sz="2400" dirty="0"/>
              <a:t>bez adekvatne roditeljske skrbi</a:t>
            </a:r>
          </a:p>
          <a:p>
            <a:r>
              <a:rPr lang="hr-HR" sz="2400" dirty="0"/>
              <a:t>ovisnosti roditelja/članova obitelji</a:t>
            </a:r>
          </a:p>
          <a:p>
            <a:r>
              <a:rPr lang="hr-HR" sz="2400" dirty="0"/>
              <a:t>intelektualne teškoće roditelja</a:t>
            </a:r>
          </a:p>
          <a:p>
            <a:r>
              <a:rPr lang="hr-HR" sz="2400" dirty="0"/>
              <a:t>psihička oboljenja roditelja/članova obitelji</a:t>
            </a:r>
          </a:p>
          <a:p>
            <a:r>
              <a:rPr lang="hr-HR" sz="2400" dirty="0"/>
              <a:t>siromaštvo, nezaposlenost roditelja</a:t>
            </a:r>
          </a:p>
          <a:p>
            <a:r>
              <a:rPr lang="hr-HR" sz="2400" dirty="0"/>
              <a:t>udomiteljske obitelji</a:t>
            </a:r>
          </a:p>
          <a:p>
            <a:r>
              <a:rPr lang="hr-HR" sz="2400" dirty="0"/>
              <a:t>nacionalne manjine</a:t>
            </a:r>
          </a:p>
          <a:p>
            <a:r>
              <a:rPr lang="hr-HR" sz="2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08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/>
              <a:t>Uloga nastavnika – umjesto zaključka</a:t>
            </a:r>
            <a:endParaRPr lang="hr-HR" b="1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r="12998"/>
          <a:stretch/>
        </p:blipFill>
        <p:spPr bwMode="auto">
          <a:xfrm>
            <a:off x="768627" y="1338473"/>
            <a:ext cx="7805532" cy="482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433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Rezervirano mjesto sadržaja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5913418"/>
              </p:ext>
            </p:extLst>
          </p:nvPr>
        </p:nvGraphicFramePr>
        <p:xfrm>
          <a:off x="1343472" y="0"/>
          <a:ext cx="8964488" cy="6683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3920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Rezervirano mjesto sadržaja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2773780"/>
              </p:ext>
            </p:extLst>
          </p:nvPr>
        </p:nvGraphicFramePr>
        <p:xfrm>
          <a:off x="1024739" y="152678"/>
          <a:ext cx="9361040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8192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6359" y="404664"/>
            <a:ext cx="93927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r-HR" sz="3200" b="1" dirty="0"/>
              <a:t>Uspješan rad s učenicima s teškoćama od učitelja/ nastavnika u </a:t>
            </a:r>
            <a:r>
              <a:rPr lang="hr-HR" sz="3200" b="1" dirty="0" err="1"/>
              <a:t>inkluzivnim</a:t>
            </a:r>
            <a:r>
              <a:rPr lang="hr-HR" sz="3200" b="1" dirty="0"/>
              <a:t> uvjetima zahtjeva: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71506" y="1747624"/>
            <a:ext cx="7048447" cy="4725950"/>
          </a:xfrm>
        </p:spPr>
        <p:txBody>
          <a:bodyPr>
            <a:normAutofit fontScale="92500" lnSpcReduction="20000"/>
          </a:bodyPr>
          <a:lstStyle/>
          <a:p>
            <a:r>
              <a:rPr lang="hr-HR" sz="2600" b="1" dirty="0"/>
              <a:t>povećan angažman nastavnika</a:t>
            </a:r>
          </a:p>
          <a:p>
            <a:r>
              <a:rPr lang="hr-HR" sz="2600" dirty="0"/>
              <a:t>stručna usavršavanja i rad na sebi</a:t>
            </a:r>
          </a:p>
          <a:p>
            <a:r>
              <a:rPr lang="hr-HR" sz="2600" dirty="0"/>
              <a:t>više sati pripremanja za nastavu</a:t>
            </a:r>
          </a:p>
          <a:p>
            <a:r>
              <a:rPr lang="hr-HR" sz="2600" dirty="0"/>
              <a:t>timski rad i interdisciplinarnu suradnju</a:t>
            </a:r>
          </a:p>
          <a:p>
            <a:pPr>
              <a:buNone/>
            </a:pPr>
            <a:r>
              <a:rPr lang="hr-HR" sz="2600" dirty="0"/>
              <a:t>     (s RV, stručnim suradnicima, roditeljima, liječnicima, socijalnim radnicima,…)</a:t>
            </a:r>
          </a:p>
          <a:p>
            <a:r>
              <a:rPr lang="hr-HR" sz="2600" dirty="0"/>
              <a:t>profesionalan odnos prema učeniku</a:t>
            </a:r>
          </a:p>
          <a:p>
            <a:r>
              <a:rPr lang="hr-HR" sz="2600" dirty="0"/>
              <a:t>fleksibilnost</a:t>
            </a:r>
          </a:p>
          <a:p>
            <a:r>
              <a:rPr lang="hr-HR" sz="2600" dirty="0"/>
              <a:t>smirenost</a:t>
            </a:r>
          </a:p>
          <a:p>
            <a:r>
              <a:rPr lang="hr-HR" sz="2600" dirty="0"/>
              <a:t>znati učiti na vlastitim pogreškama</a:t>
            </a:r>
          </a:p>
          <a:p>
            <a:r>
              <a:rPr lang="hr-HR" sz="2600" dirty="0"/>
              <a:t>više strpljenja,…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1034" name="Picture 10" descr="C:\Users\Petra\AppData\Local\Microsoft\Windows\Temporary Internet Files\Content.IE5\JXZX0Z9W\MP90043172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0216" y="1628800"/>
            <a:ext cx="2232248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5" name="Picture 11" descr="C:\Users\Petra\AppData\Local\Microsoft\Windows\Temporary Internet Files\Content.IE5\3URF1WR8\MP90040119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8142057" y="4263297"/>
            <a:ext cx="1964452" cy="2456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9133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4489" y="128924"/>
            <a:ext cx="7847360" cy="1143000"/>
          </a:xfrm>
        </p:spPr>
        <p:txBody>
          <a:bodyPr>
            <a:noAutofit/>
          </a:bodyPr>
          <a:lstStyle/>
          <a:p>
            <a:pPr algn="ctr"/>
            <a:r>
              <a:rPr lang="hr-HR" b="1" dirty="0"/>
              <a:t>Neravnoteža u uvjetima provedbe edukacijske </a:t>
            </a:r>
            <a:r>
              <a:rPr lang="hr-HR" b="1" dirty="0" err="1"/>
              <a:t>inkluzije</a:t>
            </a:r>
            <a:endParaRPr lang="hr-HR" b="1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77759" y="1916832"/>
            <a:ext cx="4040188" cy="504056"/>
          </a:xfrm>
        </p:spPr>
        <p:txBody>
          <a:bodyPr/>
          <a:lstStyle/>
          <a:p>
            <a:pPr algn="ctr"/>
            <a:r>
              <a:rPr lang="hr-HR" dirty="0"/>
              <a:t>OSNOVNE ŠKOLE</a:t>
            </a:r>
          </a:p>
          <a:p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2"/>
          </p:nvPr>
        </p:nvSpPr>
        <p:spPr>
          <a:xfrm>
            <a:off x="948691" y="2077156"/>
            <a:ext cx="3960440" cy="43761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hr-HR" sz="2200" dirty="0"/>
              <a:t>više stručnih suradnika različitih profila</a:t>
            </a:r>
          </a:p>
          <a:p>
            <a:r>
              <a:rPr lang="hr-HR" sz="2200" dirty="0"/>
              <a:t>manja složenost programa i manji zahtjevi na učenika (razredna nastava)</a:t>
            </a:r>
          </a:p>
          <a:p>
            <a:r>
              <a:rPr lang="hr-HR" sz="2200" dirty="0"/>
              <a:t>bolja senzibilizacija  i edukacija učitelja i nastavnika</a:t>
            </a:r>
          </a:p>
          <a:p>
            <a:r>
              <a:rPr lang="hr-HR" sz="2200" dirty="0"/>
              <a:t>mlađa dob učenika</a:t>
            </a:r>
          </a:p>
          <a:p>
            <a:r>
              <a:rPr lang="hr-HR" sz="2200" dirty="0"/>
              <a:t>većinom odgovarajući broj učenika sa i bez teškoća po razrednom odjelu</a:t>
            </a:r>
          </a:p>
          <a:p>
            <a:r>
              <a:rPr lang="hr-HR" sz="2200" dirty="0"/>
              <a:t>nema sustavnog vanjskog vrednovanja</a:t>
            </a:r>
          </a:p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quarter" idx="3"/>
          </p:nvPr>
        </p:nvSpPr>
        <p:spPr>
          <a:xfrm>
            <a:off x="5784224" y="1825128"/>
            <a:ext cx="4041775" cy="504056"/>
          </a:xfrm>
        </p:spPr>
        <p:txBody>
          <a:bodyPr/>
          <a:lstStyle/>
          <a:p>
            <a:pPr algn="ctr"/>
            <a:r>
              <a:rPr lang="hr-HR" dirty="0"/>
              <a:t>SREDNJE ŠKOLE</a:t>
            </a:r>
          </a:p>
          <a:p>
            <a:pPr algn="ctr"/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5614125" y="2077156"/>
            <a:ext cx="4874363" cy="43761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r-HR" sz="2000" dirty="0"/>
              <a:t>nedostatan broj stručnih suradnika </a:t>
            </a:r>
            <a:r>
              <a:rPr lang="hr-HR" sz="2000" dirty="0" err="1"/>
              <a:t>rehabilitatora</a:t>
            </a:r>
            <a:r>
              <a:rPr lang="hr-HR" sz="2000" dirty="0"/>
              <a:t>, logopeda i socijalnih pedagoga</a:t>
            </a:r>
          </a:p>
          <a:p>
            <a:r>
              <a:rPr lang="hr-HR" sz="2000" dirty="0"/>
              <a:t>složeniji programi</a:t>
            </a:r>
          </a:p>
          <a:p>
            <a:r>
              <a:rPr lang="hr-HR" sz="2000" dirty="0"/>
              <a:t>nedostatna senzibilizacija i edukacija nastavnika i stručnih učitelja</a:t>
            </a:r>
          </a:p>
          <a:p>
            <a:r>
              <a:rPr lang="hr-HR" sz="2000" dirty="0"/>
              <a:t>adolescencija</a:t>
            </a:r>
          </a:p>
          <a:p>
            <a:r>
              <a:rPr lang="hr-HR" sz="2000" dirty="0"/>
              <a:t>u nekim strukovnim programima neadekvatan broj učenika sa i bez teškoća po razrednom odjelu</a:t>
            </a:r>
          </a:p>
          <a:p>
            <a:r>
              <a:rPr lang="hr-HR" sz="2000" dirty="0"/>
              <a:t>završni ispiti (strukovne škole) i/ili državna matura</a:t>
            </a:r>
          </a:p>
        </p:txBody>
      </p:sp>
      <p:pic>
        <p:nvPicPr>
          <p:cNvPr id="7" name="Picture 2" descr="http://dzematrahic.ba/new/images/stories/top-slike/va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9712" y="296652"/>
            <a:ext cx="1512168" cy="1512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9188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598313" y="880538"/>
            <a:ext cx="9738387" cy="5757333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hr-H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veći dio učenika s teškoćama može napredovati jednako kao i njihovi vršnjaci (u svim ili nekim područjima) uz odgovarajuće prilagodbe i individualizirane postupke u </a:t>
            </a:r>
            <a:r>
              <a:rPr lang="hr-H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inkluzivnim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uvjetima odgoja i obrazovanja</a:t>
            </a:r>
          </a:p>
          <a:p>
            <a:endParaRPr lang="hr-HR" sz="2400" dirty="0"/>
          </a:p>
          <a:p>
            <a:pPr algn="ctr">
              <a:buNone/>
            </a:pP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Nije dovoljno uključiti učenike s teškoćama u redovne škole i programe bez odgovarajućih oblika podrške, </a:t>
            </a:r>
          </a:p>
          <a:p>
            <a:pPr algn="ctr">
              <a:buNone/>
            </a:pP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 je time </a:t>
            </a:r>
            <a:r>
              <a:rPr lang="hr-H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onemogućeno ostvarivanje njihovih prava 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primjereno obrazovanje.</a:t>
            </a:r>
          </a:p>
          <a:p>
            <a:pPr>
              <a:buNone/>
            </a:pPr>
            <a:endParaRPr lang="hr-HR" sz="2400" dirty="0"/>
          </a:p>
          <a:p>
            <a:pPr algn="ctr">
              <a:buNone/>
            </a:pPr>
            <a:r>
              <a:rPr lang="hr-HR" sz="2400" b="1" i="1" dirty="0">
                <a:solidFill>
                  <a:srgbClr val="FFFF00"/>
                </a:solidFill>
              </a:rPr>
              <a:t>Edukacijska </a:t>
            </a:r>
            <a:r>
              <a:rPr lang="hr-HR" sz="2400" b="1" i="1" dirty="0" err="1">
                <a:solidFill>
                  <a:srgbClr val="FFFF00"/>
                </a:solidFill>
              </a:rPr>
              <a:t>inkluzija</a:t>
            </a:r>
            <a:r>
              <a:rPr lang="hr-HR" sz="2400" b="1" i="1" dirty="0">
                <a:solidFill>
                  <a:srgbClr val="FFFF00"/>
                </a:solidFill>
              </a:rPr>
              <a:t> može biti uspješna samo ukoliko se ispune potrebni preduvjeti za njezinu provedbu!</a:t>
            </a:r>
          </a:p>
          <a:p>
            <a:endParaRPr lang="hr-HR" sz="2000" dirty="0"/>
          </a:p>
        </p:txBody>
      </p:sp>
      <p:pic>
        <p:nvPicPr>
          <p:cNvPr id="4" name="Picture 3" descr="C:\Users\Petra\AppData\Local\Microsoft\Windows\Temporary Internet Files\Content.IE5\MCPR1Z67\MC900078794[2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51729" y="205530"/>
            <a:ext cx="1516537" cy="2245619"/>
          </a:xfrm>
          <a:prstGeom prst="rect">
            <a:avLst/>
          </a:prstGeom>
          <a:noFill/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15" y="0"/>
            <a:ext cx="7632855" cy="12254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9543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000" dirty="0" smtClean="0">
                <a:solidFill>
                  <a:schemeClr val="accent2">
                    <a:lumMod val="75000"/>
                  </a:schemeClr>
                </a:solidFill>
              </a:rPr>
              <a:t>Odmor?</a:t>
            </a:r>
            <a:endParaRPr lang="hr-HR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7412" name="Picture 4" descr="C:\Users\Bojan\AppData\Local\Microsoft\Windows\Temporary Internet Files\Content.IE5\X4EMTY9Y\SMirC-coffeebreak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080" y="2014329"/>
            <a:ext cx="4383157" cy="371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648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3595" y="1948133"/>
            <a:ext cx="8596668" cy="275645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400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hr-HR" sz="400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hr-HR" sz="4000" smtClean="0">
                <a:solidFill>
                  <a:schemeClr val="accent2">
                    <a:lumMod val="75000"/>
                  </a:schemeClr>
                </a:solidFill>
              </a:rPr>
              <a:t>Prilagodbe  i  individualizacija  u  radu</a:t>
            </a:r>
            <a:endParaRPr lang="hr-HR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 smtClean="0"/>
          </a:p>
          <a:p>
            <a:endParaRPr lang="hr-HR" dirty="0"/>
          </a:p>
        </p:txBody>
      </p:sp>
      <p:pic>
        <p:nvPicPr>
          <p:cNvPr id="37890" name="Picture 2" descr="C:\Users\Bojan\AppData\Local\Microsoft\Windows\Temporary Internet Files\Content.IE5\H8AWAL12\Individual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797" y="4015473"/>
            <a:ext cx="2295608" cy="172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99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>
                <a:solidFill>
                  <a:srgbClr val="00B0F0"/>
                </a:solidFill>
              </a:rPr>
              <a:t>INDIVIDULIZIRANI POSTUPCI OMOGUĆUJU OBLIKE POTPORE OBZIROM NA:</a:t>
            </a:r>
            <a:endParaRPr lang="hr-HR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hr-HR" sz="2000" dirty="0"/>
              <a:t> </a:t>
            </a:r>
            <a:r>
              <a:rPr lang="hr-HR" sz="2000" dirty="0" smtClean="0"/>
              <a:t> </a:t>
            </a:r>
            <a:r>
              <a:rPr lang="hr-HR" sz="2800" dirty="0" smtClean="0"/>
              <a:t>prilagodbu </a:t>
            </a:r>
            <a:r>
              <a:rPr lang="hr-HR" sz="2800" dirty="0"/>
              <a:t>sadržaja</a:t>
            </a:r>
          </a:p>
          <a:p>
            <a:pPr>
              <a:buFont typeface="Wingdings" pitchFamily="2" charset="2"/>
              <a:buChar char="Ø"/>
            </a:pPr>
            <a:r>
              <a:rPr lang="hr-HR" sz="2800" dirty="0"/>
              <a:t>  vrijeme rada</a:t>
            </a:r>
          </a:p>
          <a:p>
            <a:pPr>
              <a:buFont typeface="Wingdings" pitchFamily="2" charset="2"/>
              <a:buChar char="Ø"/>
            </a:pPr>
            <a:r>
              <a:rPr lang="hr-HR" sz="2800" dirty="0"/>
              <a:t>  metode i oblike rada</a:t>
            </a:r>
          </a:p>
          <a:p>
            <a:pPr>
              <a:buFont typeface="Wingdings" pitchFamily="2" charset="2"/>
              <a:buChar char="Ø"/>
            </a:pPr>
            <a:r>
              <a:rPr lang="hr-HR" sz="2800" dirty="0"/>
              <a:t>  didaktička i/ili rehabilitacijska sredstva za rad</a:t>
            </a:r>
          </a:p>
          <a:p>
            <a:pPr>
              <a:buFont typeface="Wingdings" pitchFamily="2" charset="2"/>
              <a:buChar char="Ø"/>
            </a:pPr>
            <a:r>
              <a:rPr lang="hr-HR" sz="2800" dirty="0"/>
              <a:t>  provjeravanje vještina,  znanja i sposobnosti</a:t>
            </a:r>
          </a:p>
          <a:p>
            <a:pPr>
              <a:buFont typeface="Wingdings" pitchFamily="2" charset="2"/>
              <a:buChar char="Ø"/>
            </a:pPr>
            <a:r>
              <a:rPr lang="hr-HR" sz="2800" dirty="0"/>
              <a:t>  samostalnost i aktivnost učenika </a:t>
            </a:r>
          </a:p>
          <a:p>
            <a:pPr>
              <a:buFont typeface="Wingdings" pitchFamily="2" charset="2"/>
              <a:buChar char="Ø"/>
            </a:pPr>
            <a:r>
              <a:rPr lang="hr-HR" sz="2800" dirty="0"/>
              <a:t>  </a:t>
            </a:r>
            <a:r>
              <a:rPr lang="hr-HR" sz="2800" dirty="0" smtClean="0"/>
              <a:t>pristup </a:t>
            </a:r>
            <a:r>
              <a:rPr lang="hr-HR" sz="2800" dirty="0"/>
              <a:t>učeniku</a:t>
            </a:r>
          </a:p>
        </p:txBody>
      </p:sp>
      <p:pic>
        <p:nvPicPr>
          <p:cNvPr id="4" name="Picture 3" descr="C:\Users\Petra\AppData\Local\Microsoft\Windows\Temporary Internet Files\Content.IE5\MCPR1Z67\MC900078794[2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5553" y="1470383"/>
            <a:ext cx="1586273" cy="2348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32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6382" y="2700871"/>
            <a:ext cx="6493565" cy="1826581"/>
          </a:xfrm>
        </p:spPr>
        <p:txBody>
          <a:bodyPr>
            <a:normAutofit/>
          </a:bodyPr>
          <a:lstStyle/>
          <a:p>
            <a:pPr algn="ctr"/>
            <a:r>
              <a:rPr lang="hr-HR" sz="4800" dirty="0"/>
              <a:t>Prilagodbe nastavnih </a:t>
            </a:r>
            <a:br>
              <a:rPr lang="hr-HR" sz="4800" dirty="0"/>
            </a:br>
            <a:r>
              <a:rPr lang="hr-HR" sz="4800" dirty="0"/>
              <a:t>sadržaja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7" descr="C:\Users\Petra\AppData\Local\Microsoft\Windows\Temporary Internet Files\Content.IE5\9B0AI79Q\MP90042768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52" y="404664"/>
            <a:ext cx="3161368" cy="4445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7412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247245" y="531582"/>
            <a:ext cx="6984776" cy="836712"/>
          </a:xfrm>
        </p:spPr>
        <p:txBody>
          <a:bodyPr>
            <a:normAutofit/>
          </a:bodyPr>
          <a:lstStyle/>
          <a:p>
            <a:r>
              <a:rPr lang="hr-HR" b="1" dirty="0"/>
              <a:t>TIMSKI PRISTUP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1"/>
          </p:nvPr>
        </p:nvSpPr>
        <p:spPr>
          <a:xfrm>
            <a:off x="247287" y="1578670"/>
            <a:ext cx="3239911" cy="3595129"/>
          </a:xfrm>
        </p:spPr>
        <p:txBody>
          <a:bodyPr>
            <a:normAutofit/>
          </a:bodyPr>
          <a:lstStyle/>
          <a:p>
            <a:pPr>
              <a:buNone/>
            </a:pPr>
            <a:endParaRPr lang="hr-HR" dirty="0"/>
          </a:p>
          <a:p>
            <a:pPr algn="ctr">
              <a:buNone/>
            </a:pPr>
            <a:r>
              <a:rPr lang="hr-HR" sz="2100" b="1" dirty="0"/>
              <a:t>Neophodan je timski pristup učeniku i kontinuirana, kvalitetna interdisciplinarna suradnja !!!</a:t>
            </a:r>
          </a:p>
        </p:txBody>
      </p:sp>
      <p:graphicFrame>
        <p:nvGraphicFramePr>
          <p:cNvPr id="12" name="Rezervirano mjesto sadržaja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80084336"/>
              </p:ext>
            </p:extLst>
          </p:nvPr>
        </p:nvGraphicFramePr>
        <p:xfrm>
          <a:off x="3944797" y="915895"/>
          <a:ext cx="5702787" cy="5462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8095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PRILAGODBA NASTAVNIH SADRŽAJA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1590262"/>
            <a:ext cx="9593100" cy="4451102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hr-HR" sz="11200" dirty="0"/>
              <a:t>sažimanje gradiva na ključne pojmove i nastavne jedinice, smanjivanje broja </a:t>
            </a:r>
            <a:r>
              <a:rPr lang="hr-HR" sz="11200" dirty="0" smtClean="0"/>
              <a:t>činjenica</a:t>
            </a:r>
          </a:p>
          <a:p>
            <a:pPr>
              <a:buFont typeface="Wingdings" pitchFamily="2" charset="2"/>
              <a:buChar char="Ø"/>
            </a:pPr>
            <a:endParaRPr lang="hr-HR" sz="11200" dirty="0"/>
          </a:p>
          <a:p>
            <a:pPr>
              <a:buFont typeface="Wingdings" pitchFamily="2" charset="2"/>
              <a:buChar char="Ø"/>
            </a:pPr>
            <a:r>
              <a:rPr lang="hr-HR" sz="11200" dirty="0"/>
              <a:t>obogaćivanje sadržaja </a:t>
            </a:r>
            <a:r>
              <a:rPr lang="hr-HR" sz="11200" i="1" dirty="0"/>
              <a:t>primjerima </a:t>
            </a:r>
          </a:p>
          <a:p>
            <a:pPr>
              <a:buNone/>
            </a:pPr>
            <a:r>
              <a:rPr lang="hr-HR" sz="11200" i="1" dirty="0"/>
              <a:t>     iz svakodnevnog života </a:t>
            </a:r>
          </a:p>
          <a:p>
            <a:pPr>
              <a:buNone/>
            </a:pPr>
            <a:r>
              <a:rPr lang="hr-HR" sz="11200" i="1" dirty="0"/>
              <a:t>                                 i prakse učenika </a:t>
            </a:r>
          </a:p>
          <a:p>
            <a:pPr>
              <a:buNone/>
            </a:pPr>
            <a:r>
              <a:rPr lang="hr-HR" sz="11200" dirty="0"/>
              <a:t>    (neposredna stvarnost, slika, simbol)</a:t>
            </a:r>
          </a:p>
          <a:p>
            <a:pPr marL="0" indent="0">
              <a:buNone/>
            </a:pPr>
            <a:endParaRPr lang="hr-HR" sz="11200" dirty="0"/>
          </a:p>
          <a:p>
            <a:pPr>
              <a:buFont typeface="Wingdings" pitchFamily="2" charset="2"/>
              <a:buChar char="Ø"/>
            </a:pPr>
            <a:r>
              <a:rPr lang="hr-HR" sz="11200" dirty="0"/>
              <a:t>građa lagana za čitanje </a:t>
            </a:r>
          </a:p>
          <a:p>
            <a:pPr>
              <a:buNone/>
            </a:pPr>
            <a:r>
              <a:rPr lang="hr-HR" sz="11200" dirty="0"/>
              <a:t>        (pojednostavljivanje i vizualizacija teksta)</a:t>
            </a:r>
          </a:p>
          <a:p>
            <a:endParaRPr lang="hr-HR" dirty="0"/>
          </a:p>
        </p:txBody>
      </p:sp>
      <p:pic>
        <p:nvPicPr>
          <p:cNvPr id="4" name="Picture 3" descr="C:\Users\Petra\AppData\Local\Microsoft\Windows\Temporary Internet Files\Content.IE5\FG0BHTGG\MP90038298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9513" y="2708919"/>
            <a:ext cx="3186944" cy="25124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5389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414735" cy="13208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hr-HR" sz="2800" dirty="0"/>
              <a:t>Primjer sažimanja gradiva putem listića za nadopunjavanje</a:t>
            </a:r>
          </a:p>
        </p:txBody>
      </p:sp>
      <p:pic>
        <p:nvPicPr>
          <p:cNvPr id="3" name="Rezervirano mjesto sadržaja 9" descr="Doc-13.04.23.20.48.21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325217"/>
            <a:ext cx="4166254" cy="5022574"/>
          </a:xfrm>
          <a:prstGeom prst="rect">
            <a:avLst/>
          </a:prstGeom>
        </p:spPr>
      </p:pic>
      <p:pic>
        <p:nvPicPr>
          <p:cNvPr id="4" name="Rezervirano mjesto sadržaja 10" descr="Doc-13.04.23.21.09.31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20069" y="1325217"/>
            <a:ext cx="4054221" cy="502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507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r-HR" dirty="0" smtClean="0">
                <a:solidFill>
                  <a:srgbClr val="7030A0"/>
                </a:solidFill>
              </a:rPr>
              <a:t>AUDITIVNE</a:t>
            </a:r>
            <a:endParaRPr lang="hr-HR" dirty="0">
              <a:solidFill>
                <a:srgbClr val="7030A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hr-HR" sz="2000" dirty="0"/>
              <a:t>uvijek isti termini za iste zadatke</a:t>
            </a:r>
          </a:p>
          <a:p>
            <a:r>
              <a:rPr lang="hr-HR" sz="2000" dirty="0"/>
              <a:t>čitanje zadataka  naglas</a:t>
            </a:r>
          </a:p>
          <a:p>
            <a:r>
              <a:rPr lang="hr-HR" sz="2000" dirty="0"/>
              <a:t>objašnjavanje nepoznatih pojmova</a:t>
            </a:r>
          </a:p>
          <a:p>
            <a:r>
              <a:rPr lang="hr-HR" sz="2000" dirty="0"/>
              <a:t>provjera razumijevanja slušanog,  gledanog, pročitanog</a:t>
            </a:r>
          </a:p>
          <a:p>
            <a:r>
              <a:rPr lang="hr-HR" sz="2000" dirty="0"/>
              <a:t>jačinom glasa naglašavanje važnosti pojedinih dijelova</a:t>
            </a:r>
          </a:p>
          <a:p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6367" y="2147731"/>
            <a:ext cx="4185619" cy="576262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rgbClr val="7030A0"/>
                </a:solidFill>
              </a:rPr>
              <a:t>VIZUALNE</a:t>
            </a:r>
            <a:endParaRPr lang="hr-HR" dirty="0">
              <a:solidFill>
                <a:srgbClr val="7030A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26895" y="2737309"/>
            <a:ext cx="4185617" cy="3304117"/>
          </a:xfrm>
        </p:spPr>
        <p:txBody>
          <a:bodyPr/>
          <a:lstStyle/>
          <a:p>
            <a:r>
              <a:rPr lang="hr-HR" sz="2000" dirty="0"/>
              <a:t>filmovi, slike, crteži, plakati, grafikoni, tablice, prezentacije</a:t>
            </a:r>
          </a:p>
          <a:p>
            <a:r>
              <a:rPr lang="hr-HR" sz="2000" dirty="0"/>
              <a:t>pisanje uvećanim slovima, bojama isticanje bitnog, korištenje krede u boji, markera</a:t>
            </a:r>
          </a:p>
          <a:p>
            <a:r>
              <a:rPr lang="hr-HR" sz="2000" dirty="0"/>
              <a:t>mentalne mape</a:t>
            </a:r>
          </a:p>
          <a:p>
            <a:r>
              <a:rPr lang="hr-HR" sz="2000" dirty="0"/>
              <a:t>nastavni listići (izbjegavati diktiranje)</a:t>
            </a:r>
          </a:p>
          <a:p>
            <a:endParaRPr lang="hr-HR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759291" cy="13208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pl-PL" dirty="0"/>
              <a:t>PRILAGODBE U PREZENTACIJI NASTAVNIH </a:t>
            </a:r>
            <a:r>
              <a:rPr lang="pl-PL" dirty="0" smtClean="0"/>
              <a:t>SADRŽAJA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hr-HR" sz="2700" dirty="0" smtClean="0">
                <a:solidFill>
                  <a:schemeClr val="tx1"/>
                </a:solidFill>
              </a:rPr>
              <a:t>Koristiti  </a:t>
            </a:r>
            <a:r>
              <a:rPr lang="hr-HR" sz="2700" dirty="0">
                <a:solidFill>
                  <a:schemeClr val="tx1"/>
                </a:solidFill>
              </a:rPr>
              <a:t>i izmjenjivati raznolike metode rada, sredstva i pomagala: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8" name="Picture 5" descr="C:\Users\Petra\AppData\Local\Microsoft\Windows\Temporary Internet Files\Content.IE5\PPC802ZA\MC90038920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4555" y="3081401"/>
            <a:ext cx="1473172" cy="16598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4439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KAD GOD JE TO MOGUĆE KORISTITI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92" y="1519145"/>
            <a:ext cx="8596668" cy="3880773"/>
          </a:xfrm>
        </p:spPr>
        <p:txBody>
          <a:bodyPr/>
          <a:lstStyle/>
          <a:p>
            <a:pPr marL="363538" indent="-363538">
              <a:spcBef>
                <a:spcPct val="20000"/>
              </a:spcBef>
              <a:buSzPct val="70000"/>
              <a:buFont typeface="Wingdings" pitchFamily="2" charset="2"/>
              <a:buChar char="Ø"/>
              <a:defRPr/>
            </a:pPr>
            <a:r>
              <a:rPr lang="hr-HR" sz="2400" dirty="0">
                <a:cs typeface="Segoe UI" pitchFamily="34" charset="0"/>
              </a:rPr>
              <a:t>realne situacije, aktualna zbivanja</a:t>
            </a:r>
          </a:p>
          <a:p>
            <a:pPr marL="173038" indent="-173038">
              <a:spcBef>
                <a:spcPct val="20000"/>
              </a:spcBef>
              <a:buSzPct val="70000"/>
              <a:buFont typeface="Wingdings" pitchFamily="2" charset="2"/>
              <a:buChar char="Ø"/>
              <a:defRPr/>
            </a:pPr>
            <a:r>
              <a:rPr lang="hr-HR" sz="2400" dirty="0">
                <a:cs typeface="Segoe UI" pitchFamily="34" charset="0"/>
              </a:rPr>
              <a:t>  povezivanje sa svakodnevnim životom</a:t>
            </a:r>
          </a:p>
          <a:p>
            <a:pPr marL="173038" indent="-173038">
              <a:spcBef>
                <a:spcPct val="20000"/>
              </a:spcBef>
              <a:buSzPct val="70000"/>
              <a:buNone/>
              <a:defRPr/>
            </a:pPr>
            <a:r>
              <a:rPr lang="hr-HR" sz="2400" dirty="0">
                <a:cs typeface="Segoe UI" pitchFamily="34" charset="0"/>
              </a:rPr>
              <a:t>                                  i stručnom praksom učenika</a:t>
            </a:r>
          </a:p>
          <a:p>
            <a:pPr marL="173038" indent="-173038">
              <a:spcBef>
                <a:spcPct val="20000"/>
              </a:spcBef>
              <a:buSzPct val="70000"/>
              <a:buFont typeface="Wingdings" pitchFamily="2" charset="2"/>
              <a:buChar char="Ø"/>
              <a:defRPr/>
            </a:pPr>
            <a:r>
              <a:rPr lang="hr-HR" sz="2400" dirty="0">
                <a:cs typeface="Segoe UI" pitchFamily="34" charset="0"/>
              </a:rPr>
              <a:t>  rad na odgoju i socijalizaciji </a:t>
            </a:r>
            <a:r>
              <a:rPr lang="hr-HR" sz="2400" dirty="0" smtClean="0">
                <a:cs typeface="Segoe UI" pitchFamily="34" charset="0"/>
              </a:rPr>
              <a:t>učenika</a:t>
            </a:r>
          </a:p>
          <a:p>
            <a:pPr marL="0" indent="0">
              <a:spcBef>
                <a:spcPct val="20000"/>
              </a:spcBef>
              <a:buSzPct val="70000"/>
              <a:buNone/>
              <a:defRPr/>
            </a:pPr>
            <a:endParaRPr lang="hr-HR" sz="2400" dirty="0">
              <a:cs typeface="Segoe UI" pitchFamily="34" charset="0"/>
            </a:endParaRPr>
          </a:p>
          <a:p>
            <a:pPr marL="173038" indent="-173038">
              <a:spcBef>
                <a:spcPct val="20000"/>
              </a:spcBef>
              <a:buSzPct val="70000"/>
              <a:buFont typeface="Wingdings" pitchFamily="2" charset="2"/>
              <a:buChar char="Ø"/>
              <a:defRPr/>
            </a:pPr>
            <a:r>
              <a:rPr lang="hr-HR" sz="2400" dirty="0">
                <a:cs typeface="Segoe UI" pitchFamily="34" charset="0"/>
              </a:rPr>
              <a:t>  “upozoravajuće geste”</a:t>
            </a:r>
          </a:p>
          <a:p>
            <a:pPr marL="173038" indent="-173038">
              <a:spcBef>
                <a:spcPct val="20000"/>
              </a:spcBef>
              <a:buSzPct val="70000"/>
              <a:buFont typeface="Wingdings" pitchFamily="2" charset="2"/>
              <a:buChar char="Ø"/>
              <a:defRPr/>
            </a:pPr>
            <a:r>
              <a:rPr lang="hr-HR" sz="2400" dirty="0">
                <a:cs typeface="Segoe UI" pitchFamily="34" charset="0"/>
              </a:rPr>
              <a:t>   konkretan materijal, predmete, modele </a:t>
            </a:r>
          </a:p>
          <a:p>
            <a:endParaRPr lang="hr-HR" dirty="0"/>
          </a:p>
        </p:txBody>
      </p:sp>
      <p:pic>
        <p:nvPicPr>
          <p:cNvPr id="4" name="Picture 5" descr="C:\Users\Petra\AppData\Local\Microsoft\Windows\Temporary Internet Files\Content.IE5\9B0AI79Q\MC90042444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4487" y="2884001"/>
            <a:ext cx="1236624" cy="1417832"/>
          </a:xfrm>
          <a:prstGeom prst="rect">
            <a:avLst/>
          </a:prstGeom>
          <a:noFill/>
        </p:spPr>
      </p:pic>
      <p:pic>
        <p:nvPicPr>
          <p:cNvPr id="5" name="Slika 7" descr="kistovi-spaht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3870" y="4725144"/>
            <a:ext cx="3494162" cy="1855789"/>
          </a:xfrm>
          <a:prstGeom prst="rect">
            <a:avLst/>
          </a:prstGeom>
        </p:spPr>
      </p:pic>
      <p:pic>
        <p:nvPicPr>
          <p:cNvPr id="6" name="Picture 17" descr="C:\Users\Petra\AppData\Local\Microsoft\Windows\Temporary Internet Files\Content.IE5\9B0AI79Q\MP900385244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42799" y="4664341"/>
            <a:ext cx="2768352" cy="19773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434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2535956"/>
          </a:xfrm>
        </p:spPr>
        <p:txBody>
          <a:bodyPr/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Prilagodbe 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>opsega</a:t>
            </a:r>
            <a:br>
              <a:rPr lang="hr-HR" dirty="0"/>
            </a:br>
            <a:r>
              <a:rPr lang="hr-HR" dirty="0"/>
              <a:t> i težine zadataka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 descr="C:\Users\Petra\AppData\Local\Microsoft\Windows\Temporary Internet Files\Content.IE5\9B0AI79Q\MC90021216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7" y="980728"/>
            <a:ext cx="2695879" cy="24585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1586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Prilagodba opsega i težine zadataka: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1610436"/>
            <a:ext cx="8596668" cy="4430927"/>
          </a:xfrm>
        </p:spPr>
        <p:txBody>
          <a:bodyPr>
            <a:normAutofit/>
          </a:bodyPr>
          <a:lstStyle/>
          <a:p>
            <a:r>
              <a:rPr lang="hr-HR" sz="2400" i="1" dirty="0"/>
              <a:t>smanjiti broj </a:t>
            </a:r>
            <a:r>
              <a:rPr lang="hr-HR" sz="2400" dirty="0"/>
              <a:t>zadataka, teksta, definicija, pojmova</a:t>
            </a:r>
          </a:p>
          <a:p>
            <a:r>
              <a:rPr lang="hr-HR" sz="2400" dirty="0"/>
              <a:t>ostaviti dovoljno prostora za pisanje odgovora te označiti mjesto za odgovor ( npr. crtama)</a:t>
            </a:r>
          </a:p>
          <a:p>
            <a:endParaRPr lang="hr-HR" sz="2400" dirty="0"/>
          </a:p>
          <a:p>
            <a:r>
              <a:rPr lang="hr-HR" sz="2400" dirty="0"/>
              <a:t>pripremiti individualne nastavne listiće različite po težini i opsegu zadataka</a:t>
            </a:r>
          </a:p>
          <a:p>
            <a:r>
              <a:rPr lang="hr-HR" sz="2400" dirty="0"/>
              <a:t>rješavanje zadataka </a:t>
            </a:r>
            <a:r>
              <a:rPr lang="hr-HR" sz="2400" i="1" dirty="0"/>
              <a:t>nadopunjavanjem </a:t>
            </a:r>
            <a:r>
              <a:rPr lang="hr-HR" sz="2400" dirty="0"/>
              <a:t>i </a:t>
            </a:r>
            <a:r>
              <a:rPr lang="hr-HR" sz="2400" i="1" dirty="0" smtClean="0"/>
              <a:t>zaokruživanjem</a:t>
            </a:r>
            <a:endParaRPr lang="hr-HR" sz="2400" i="1" dirty="0"/>
          </a:p>
          <a:p>
            <a:pPr marL="0" indent="0">
              <a:buNone/>
            </a:pPr>
            <a:endParaRPr lang="hr-HR" sz="2400" dirty="0"/>
          </a:p>
          <a:p>
            <a:r>
              <a:rPr lang="hr-HR" sz="2400" i="1" dirty="0"/>
              <a:t>izbjegavati </a:t>
            </a:r>
            <a:r>
              <a:rPr lang="hr-HR" sz="2400" dirty="0"/>
              <a:t>zadatke tipa “opiši,  zaključi ...”</a:t>
            </a:r>
          </a:p>
          <a:p>
            <a:endParaRPr lang="hr-HR" dirty="0"/>
          </a:p>
        </p:txBody>
      </p:sp>
      <p:pic>
        <p:nvPicPr>
          <p:cNvPr id="4" name="Picture 4" descr="C:\Users\Petra\AppData\Local\Microsoft\Windows\Temporary Internet Files\Content.IE5\FG0BHTGG\MC90043478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4539" y="4510030"/>
            <a:ext cx="1828572" cy="18285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6668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Prilagodba opsega i težine zadataka: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1514901"/>
            <a:ext cx="8596668" cy="45264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hr-HR" sz="2400" dirty="0"/>
              <a:t>podijeliti zadatak na više manjih cjelina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hr-HR" sz="2400" i="1" dirty="0"/>
              <a:t>rasporediti zadatke po težini </a:t>
            </a:r>
          </a:p>
          <a:p>
            <a:pPr>
              <a:buNone/>
              <a:defRPr/>
            </a:pPr>
            <a:r>
              <a:rPr lang="hr-HR" sz="2400" b="1" i="1" dirty="0"/>
              <a:t>                                         </a:t>
            </a:r>
            <a:r>
              <a:rPr lang="hr-HR" sz="2400" b="1" dirty="0"/>
              <a:t>(lakši-teži-lakši)</a:t>
            </a:r>
          </a:p>
          <a:p>
            <a:pPr>
              <a:buNone/>
              <a:defRPr/>
            </a:pPr>
            <a:endParaRPr lang="hr-HR" sz="2400" b="1" dirty="0"/>
          </a:p>
          <a:p>
            <a:pPr>
              <a:buFont typeface="Wingdings" pitchFamily="2" charset="2"/>
              <a:buChar char="Ø"/>
              <a:defRPr/>
            </a:pPr>
            <a:r>
              <a:rPr lang="hr-HR" sz="2400" i="1" dirty="0"/>
              <a:t>omogućiti korištenje pomagala i strategija</a:t>
            </a:r>
          </a:p>
          <a:p>
            <a:pPr>
              <a:buNone/>
              <a:defRPr/>
            </a:pPr>
            <a:r>
              <a:rPr lang="hr-HR" sz="2400" i="1" dirty="0"/>
              <a:t>   </a:t>
            </a:r>
            <a:r>
              <a:rPr lang="hr-HR" sz="2400" dirty="0"/>
              <a:t>( kalkulator, podsjetnik, bilježnica, ...)</a:t>
            </a:r>
          </a:p>
          <a:p>
            <a:pPr>
              <a:buNone/>
              <a:defRPr/>
            </a:pPr>
            <a:endParaRPr lang="hr-HR" sz="2400" dirty="0"/>
          </a:p>
          <a:p>
            <a:pPr>
              <a:buFont typeface="Wingdings" pitchFamily="2" charset="2"/>
              <a:buChar char="Ø"/>
              <a:defRPr/>
            </a:pPr>
            <a:r>
              <a:rPr lang="hr-HR" sz="2400" i="1" dirty="0"/>
              <a:t>zamijeniti  “</a:t>
            </a:r>
            <a:r>
              <a:rPr lang="hr-HR" sz="2400" dirty="0"/>
              <a:t>teže” riječi razumljivijim </a:t>
            </a:r>
          </a:p>
          <a:p>
            <a:pPr>
              <a:buNone/>
              <a:defRPr/>
            </a:pPr>
            <a:r>
              <a:rPr lang="hr-HR" sz="2400" dirty="0"/>
              <a:t>                       (npr. prezentirati – pokazati)</a:t>
            </a:r>
          </a:p>
          <a:p>
            <a:endParaRPr lang="hr-HR" dirty="0"/>
          </a:p>
        </p:txBody>
      </p:sp>
      <p:pic>
        <p:nvPicPr>
          <p:cNvPr id="4" name="Picture 2" descr="C:\Users\Petra\AppData\Local\Microsoft\Windows\Temporary Internet Files\Content.IE5\PPC802ZA\MC90032523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6263" y="3861048"/>
            <a:ext cx="1815998" cy="12326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8712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Prilagodbe razredu s većim brojem učenika s ADHD-Sy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34" y="1696959"/>
            <a:ext cx="4185623" cy="576262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POŽELJNO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87" y="2361063"/>
            <a:ext cx="4185623" cy="4148919"/>
          </a:xfrm>
        </p:spPr>
        <p:txBody>
          <a:bodyPr>
            <a:normAutofit lnSpcReduction="10000"/>
          </a:bodyPr>
          <a:lstStyle/>
          <a:p>
            <a:r>
              <a:rPr lang="hr-HR" dirty="0"/>
              <a:t>kombinirani nastavni sat</a:t>
            </a:r>
          </a:p>
          <a:p>
            <a:r>
              <a:rPr lang="hr-HR" dirty="0"/>
              <a:t>      (obrada, ponavljanje)</a:t>
            </a:r>
          </a:p>
          <a:p>
            <a:r>
              <a:rPr lang="hr-HR" dirty="0"/>
              <a:t>pripremiti zadatke na listićima</a:t>
            </a:r>
          </a:p>
          <a:p>
            <a:r>
              <a:rPr lang="hr-HR" dirty="0"/>
              <a:t>pripremiti dodatne materijale za bolje učenike</a:t>
            </a:r>
          </a:p>
          <a:p>
            <a:r>
              <a:rPr lang="hr-HR" dirty="0"/>
              <a:t>planirati izlaske na ploču </a:t>
            </a:r>
          </a:p>
          <a:p>
            <a:r>
              <a:rPr lang="hr-HR" dirty="0"/>
              <a:t>više koristiti manipulativne aktivnosti i praktične radove</a:t>
            </a:r>
          </a:p>
          <a:p>
            <a:r>
              <a:rPr lang="hr-HR" dirty="0"/>
              <a:t>pripremiti zanimljive  zadatke, igre, natjecanja</a:t>
            </a:r>
          </a:p>
          <a:p>
            <a:r>
              <a:rPr lang="hr-HR" dirty="0"/>
              <a:t>izmjenjivati nastavne metode i oblike rada</a:t>
            </a:r>
          </a:p>
          <a:p>
            <a:pPr>
              <a:buFont typeface="Arial" pitchFamily="34" charset="0"/>
              <a:buChar char="•"/>
            </a:pP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61089" y="1737902"/>
            <a:ext cx="4185619" cy="576262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IZBJEGAVATI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426" y="2333767"/>
            <a:ext cx="4185617" cy="3707659"/>
          </a:xfrm>
        </p:spPr>
        <p:txBody>
          <a:bodyPr/>
          <a:lstStyle/>
          <a:p>
            <a:r>
              <a:rPr lang="hr-HR" dirty="0"/>
              <a:t>dugotrajnu uporabu metode usmenog izlaganja</a:t>
            </a:r>
          </a:p>
          <a:p>
            <a:r>
              <a:rPr lang="hr-HR" dirty="0"/>
              <a:t>puno pisanja i prepisivanja tijekom sata</a:t>
            </a:r>
          </a:p>
          <a:p>
            <a:r>
              <a:rPr lang="hr-HR" dirty="0"/>
              <a:t>jedan oblik rada cijeli  sat</a:t>
            </a:r>
          </a:p>
          <a:p>
            <a:r>
              <a:rPr lang="hr-HR" dirty="0"/>
              <a:t>veliki broj zadataka istog tipa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22251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4521" y="2500068"/>
            <a:ext cx="7117656" cy="2658785"/>
          </a:xfrm>
        </p:spPr>
        <p:txBody>
          <a:bodyPr/>
          <a:lstStyle/>
          <a:p>
            <a:pPr algn="ctr"/>
            <a:r>
              <a:rPr lang="hr-HR" dirty="0"/>
              <a:t>Vremenske </a:t>
            </a:r>
            <a:br>
              <a:rPr lang="hr-HR" dirty="0"/>
            </a:br>
            <a:r>
              <a:rPr lang="hr-HR" dirty="0"/>
              <a:t>i </a:t>
            </a:r>
            <a:br>
              <a:rPr lang="hr-HR" dirty="0"/>
            </a:br>
            <a:r>
              <a:rPr lang="hr-HR" dirty="0"/>
              <a:t>prostorne prilagodbe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91570" y="332656"/>
            <a:ext cx="2893326" cy="343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05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Vremenske prilagodbe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687" y="1505497"/>
            <a:ext cx="10145340" cy="5209202"/>
          </a:xfrm>
        </p:spPr>
        <p:txBody>
          <a:bodyPr>
            <a:normAutofit/>
          </a:bodyPr>
          <a:lstStyle/>
          <a:p>
            <a:pPr marL="268288" indent="-268288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hr-HR" sz="2400" dirty="0" smtClean="0"/>
              <a:t> omogućiti </a:t>
            </a:r>
            <a:r>
              <a:rPr lang="hr-HR" sz="2400" dirty="0"/>
              <a:t>više vremena za rješavanje zadataka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hr-HR" sz="2400" dirty="0" smtClean="0"/>
              <a:t>                                                            </a:t>
            </a:r>
            <a:r>
              <a:rPr lang="hr-HR" sz="2400" dirty="0"/>
              <a:t>( min 25 % više</a:t>
            </a:r>
            <a:r>
              <a:rPr lang="hr-HR" sz="2400" dirty="0" smtClean="0"/>
              <a:t>)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hr-HR" sz="2400" dirty="0"/>
          </a:p>
          <a:p>
            <a:pPr marL="268288" indent="-268288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hr-HR" sz="2400" dirty="0"/>
              <a:t>  više vremena za razgovor i uvođenje novih pojmova</a:t>
            </a:r>
          </a:p>
          <a:p>
            <a:pPr marL="268288" indent="-268288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hr-HR" sz="2400" dirty="0"/>
          </a:p>
          <a:p>
            <a:pPr marL="268288" indent="-268288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hr-HR" sz="2400" dirty="0"/>
              <a:t>  češće podsjećati na vrijeme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hr-HR" sz="2400" dirty="0" smtClean="0"/>
              <a:t>                  				koje </a:t>
            </a:r>
            <a:r>
              <a:rPr lang="hr-HR" sz="2400" dirty="0"/>
              <a:t>je na raspolaganju za rješavanje </a:t>
            </a:r>
            <a:r>
              <a:rPr lang="hr-HR" sz="2400" dirty="0" smtClean="0"/>
              <a:t>zadataka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hr-HR" sz="2000" dirty="0"/>
              <a:t> </a:t>
            </a:r>
            <a:endParaRPr lang="hr-HR" sz="2000" dirty="0" smtClean="0"/>
          </a:p>
          <a:p>
            <a:pPr marL="0" indent="0">
              <a:spcBef>
                <a:spcPts val="0"/>
              </a:spcBef>
              <a:buNone/>
              <a:defRPr/>
            </a:pPr>
            <a:endParaRPr lang="hr-HR" sz="2000" dirty="0" smtClean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hr-HR" sz="2000" i="1" dirty="0" smtClean="0"/>
              <a:t>						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hr-HR" sz="2000" i="1" dirty="0"/>
              <a:t>	</a:t>
            </a:r>
            <a:r>
              <a:rPr lang="hr-HR" sz="2000" i="1" dirty="0" smtClean="0"/>
              <a:t>					</a:t>
            </a:r>
            <a:r>
              <a:rPr lang="hr-HR" sz="2400" i="1" dirty="0" smtClean="0"/>
              <a:t>kad god je moguće učenike 														podučavati  orijentaciji u vremenu</a:t>
            </a:r>
            <a:endParaRPr lang="hr-HR" sz="2400" i="1" dirty="0"/>
          </a:p>
          <a:p>
            <a:pPr marL="0" indent="0">
              <a:spcBef>
                <a:spcPts val="0"/>
              </a:spcBef>
              <a:buNone/>
              <a:defRPr/>
            </a:pPr>
            <a:endParaRPr lang="hr-HR" sz="2400" dirty="0"/>
          </a:p>
          <a:p>
            <a:endParaRPr lang="hr-HR" dirty="0"/>
          </a:p>
        </p:txBody>
      </p:sp>
      <p:pic>
        <p:nvPicPr>
          <p:cNvPr id="4" name="Picture 2" descr="C:\Users\Petra\AppData\Local\Microsoft\Windows\Temporary Internet Files\Content.IE5\MCPR1Z67\MP90038540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3833" y="4129323"/>
            <a:ext cx="1733266" cy="2585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3834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21891" y="1285525"/>
            <a:ext cx="8596668" cy="239864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1.</a:t>
            </a:r>
            <a:r>
              <a:rPr lang="hr-HR" sz="4000" dirty="0" smtClean="0">
                <a:solidFill>
                  <a:schemeClr val="accent2">
                    <a:lumMod val="75000"/>
                  </a:schemeClr>
                </a:solidFill>
              </a:rPr>
              <a:t>Vrste  primjerenih  oblika  školovanja učenika  s  teškoćama</a:t>
            </a:r>
            <a:endParaRPr lang="hr-HR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997148" y="5671930"/>
            <a:ext cx="2276856" cy="369432"/>
          </a:xfrm>
        </p:spPr>
        <p:txBody>
          <a:bodyPr>
            <a:normAutofit fontScale="55000" lnSpcReduction="2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77337" y="5817767"/>
            <a:ext cx="3059779" cy="223657"/>
          </a:xfrm>
        </p:spPr>
        <p:txBody>
          <a:bodyPr>
            <a:normAutofit fontScale="55000" lnSpcReduction="20000"/>
          </a:bodyPr>
          <a:lstStyle/>
          <a:p>
            <a:endParaRPr lang="hr-HR" dirty="0"/>
          </a:p>
        </p:txBody>
      </p:sp>
      <p:pic>
        <p:nvPicPr>
          <p:cNvPr id="36867" name="Picture 3" descr="C:\Users\Bojan\AppData\Local\Microsoft\Windows\Temporary Internet Files\Content.IE5\NGUNWM46\fish_going_to_school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0" y="4072283"/>
            <a:ext cx="2250597" cy="182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168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4400" dirty="0"/>
              <a:t>Prostorne prilagodbe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4" y="1023582"/>
            <a:ext cx="4513541" cy="5418161"/>
          </a:xfrm>
        </p:spPr>
        <p:txBody>
          <a:bodyPr>
            <a:normAutofit/>
          </a:bodyPr>
          <a:lstStyle/>
          <a:p>
            <a:r>
              <a:rPr lang="hr-HR" sz="2000" dirty="0"/>
              <a:t>omogućiti učeniku da sjedi  blizu nastavnika (lakši nadzor i pružanje podrške u radu)</a:t>
            </a:r>
          </a:p>
          <a:p>
            <a:endParaRPr lang="hr-HR" sz="2000" dirty="0"/>
          </a:p>
          <a:p>
            <a:r>
              <a:rPr lang="hr-HR" sz="2000" dirty="0"/>
              <a:t>učenik sjedi uz učenika koji je “pozitivan model”</a:t>
            </a:r>
          </a:p>
          <a:p>
            <a:endParaRPr lang="hr-HR" sz="2000" dirty="0"/>
          </a:p>
          <a:p>
            <a:r>
              <a:rPr lang="hr-HR" sz="2000" dirty="0"/>
              <a:t>raspored klupa koji nastavniku omogućava kretanje po učionici</a:t>
            </a:r>
          </a:p>
          <a:p>
            <a:endParaRPr lang="hr-HR" sz="2000" dirty="0"/>
          </a:p>
          <a:p>
            <a:r>
              <a:rPr lang="hr-HR" sz="2000" dirty="0"/>
              <a:t>učenik s poremećajem pažnje ne smije sjediti kraj prozora</a:t>
            </a:r>
          </a:p>
          <a:p>
            <a:endParaRPr lang="hr-HR" sz="2000" dirty="0"/>
          </a:p>
          <a:p>
            <a:endParaRPr lang="hr-HR" sz="20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29960" y="2809135"/>
            <a:ext cx="2666677" cy="3081454"/>
          </a:xfrm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3608" y="2863726"/>
            <a:ext cx="2666677" cy="3081454"/>
          </a:xfr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43607" y="2768191"/>
            <a:ext cx="2666677" cy="308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24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Još neke prilagodbe: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1528550"/>
            <a:ext cx="8596668" cy="451281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hr-HR" sz="2400" dirty="0"/>
              <a:t>pohvaliti trud i poželjno ponašanje, a izbjegavati kritiziranje</a:t>
            </a:r>
          </a:p>
          <a:p>
            <a:pPr>
              <a:buFont typeface="Wingdings" pitchFamily="2" charset="2"/>
              <a:buChar char="q"/>
            </a:pPr>
            <a:r>
              <a:rPr lang="hr-HR" sz="2400" dirty="0"/>
              <a:t>provjeravati sadržaj, a ne rukopis</a:t>
            </a:r>
          </a:p>
          <a:p>
            <a:pPr>
              <a:buFont typeface="Wingdings" pitchFamily="2" charset="2"/>
              <a:buChar char="q"/>
            </a:pPr>
            <a:r>
              <a:rPr lang="hr-HR" sz="2400" dirty="0"/>
              <a:t>ne zamarati učenika suvišnim prepisivanjem</a:t>
            </a:r>
          </a:p>
          <a:p>
            <a:pPr>
              <a:buFont typeface="Wingdings" pitchFamily="2" charset="2"/>
              <a:buChar char="q"/>
            </a:pPr>
            <a:r>
              <a:rPr lang="hr-HR" sz="2400" dirty="0"/>
              <a:t>unaprijed pripremiti materijale po kojima će učenik moći učiti</a:t>
            </a:r>
          </a:p>
          <a:p>
            <a:pPr>
              <a:buFont typeface="Wingdings" pitchFamily="2" charset="2"/>
              <a:buChar char="q"/>
            </a:pPr>
            <a:r>
              <a:rPr lang="hr-HR" sz="2400" dirty="0"/>
              <a:t>imati na umu kako učenici s teškoćama rijetko mogu učiti iz svojih bilješki</a:t>
            </a:r>
          </a:p>
          <a:p>
            <a:pPr>
              <a:buFont typeface="Wingdings" pitchFamily="2" charset="2"/>
              <a:buChar char="q"/>
            </a:pPr>
            <a:r>
              <a:rPr lang="hr-HR" sz="2400" dirty="0"/>
              <a:t>upute zadavati jednu po jednu </a:t>
            </a:r>
          </a:p>
          <a:p>
            <a:pPr>
              <a:buFont typeface="Wingdings" pitchFamily="2" charset="2"/>
              <a:buChar char="q"/>
            </a:pPr>
            <a:r>
              <a:rPr lang="hr-HR" sz="2400" dirty="0"/>
              <a:t>tiho ponoviti upute tijekom izvršenja zadatka,…</a:t>
            </a:r>
          </a:p>
          <a:p>
            <a:pPr>
              <a:buFont typeface="Wingdings" pitchFamily="2" charset="2"/>
              <a:buChar char="q"/>
            </a:pPr>
            <a:endParaRPr lang="hr-HR" sz="2400" dirty="0"/>
          </a:p>
        </p:txBody>
      </p:sp>
      <p:pic>
        <p:nvPicPr>
          <p:cNvPr id="4" name="Picture 4" descr="C:\Users\Petra\AppData\Local\Microsoft\Windows\Temporary Internet Files\Content.IE5\PPC802ZA\MC90043577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48464" y="476672"/>
            <a:ext cx="1080120" cy="23492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0497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Individualizacija</a:t>
            </a:r>
            <a:br>
              <a:rPr lang="hr-HR" dirty="0"/>
            </a:br>
            <a:r>
              <a:rPr lang="hr-HR" dirty="0"/>
              <a:t> pristupa učeniku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7" descr="C:\Users\Petra\AppData\Local\Microsoft\Windows\Temporary Internet Files\Content.IE5\PPC802ZA\dglxasset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7964" y="695036"/>
            <a:ext cx="266429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1057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Potreba za individualizacijom pristupa i dodatnim oblicima podrške proizlazi iz:</a:t>
            </a:r>
            <a:br>
              <a:rPr lang="hr-HR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hr-HR" sz="2400" dirty="0"/>
              <a:t>različitih osobnosti učenika</a:t>
            </a:r>
          </a:p>
          <a:p>
            <a:pPr>
              <a:buFont typeface="Courier New" pitchFamily="49" charset="0"/>
              <a:buChar char="o"/>
            </a:pPr>
            <a:r>
              <a:rPr lang="hr-HR" sz="2400" dirty="0"/>
              <a:t>različitih uvjeta i obitelji u kojima žive</a:t>
            </a:r>
          </a:p>
          <a:p>
            <a:pPr>
              <a:buFont typeface="Courier New" pitchFamily="49" charset="0"/>
              <a:buChar char="o"/>
            </a:pPr>
            <a:r>
              <a:rPr lang="hr-HR" sz="2400" dirty="0"/>
              <a:t>emocionalnih teškoća</a:t>
            </a:r>
          </a:p>
          <a:p>
            <a:pPr>
              <a:buFont typeface="Courier New" pitchFamily="49" charset="0"/>
              <a:buChar char="o"/>
            </a:pPr>
            <a:r>
              <a:rPr lang="hr-HR" sz="2400" dirty="0"/>
              <a:t>specifičnosti pojedinih teškoća</a:t>
            </a:r>
          </a:p>
          <a:p>
            <a:pPr>
              <a:buFont typeface="Courier New" pitchFamily="49" charset="0"/>
              <a:buChar char="o"/>
            </a:pPr>
            <a:r>
              <a:rPr lang="hr-HR" sz="2400" dirty="0"/>
              <a:t>iznimno niskog samopoštovanja</a:t>
            </a:r>
          </a:p>
          <a:p>
            <a:pPr>
              <a:buFont typeface="Courier New" pitchFamily="49" charset="0"/>
              <a:buChar char="o"/>
            </a:pPr>
            <a:r>
              <a:rPr lang="hr-HR" sz="2400" dirty="0"/>
              <a:t>negativnih iskustava </a:t>
            </a:r>
          </a:p>
          <a:p>
            <a:pPr>
              <a:buFont typeface="Courier New" pitchFamily="49" charset="0"/>
              <a:buChar char="o"/>
            </a:pPr>
            <a:r>
              <a:rPr lang="hr-HR" sz="2400" dirty="0"/>
              <a:t>problema u ponašanju</a:t>
            </a:r>
          </a:p>
          <a:p>
            <a:pPr>
              <a:buFont typeface="Courier New" pitchFamily="49" charset="0"/>
              <a:buChar char="o"/>
            </a:pPr>
            <a:r>
              <a:rPr lang="hr-HR" sz="2400" dirty="0"/>
              <a:t>…</a:t>
            </a:r>
          </a:p>
          <a:p>
            <a:pPr>
              <a:buFont typeface="Courier New" pitchFamily="49" charset="0"/>
              <a:buChar char="o"/>
            </a:pPr>
            <a:endParaRPr lang="hr-HR" sz="2000" dirty="0"/>
          </a:p>
        </p:txBody>
      </p:sp>
      <p:pic>
        <p:nvPicPr>
          <p:cNvPr id="4" name="Picture 6" descr="Stres u školi i kod kuće dovodi do strahova a time i do depresije "/>
          <p:cNvPicPr>
            <a:picLocks noChangeAspect="1" noChangeArrowheads="1"/>
          </p:cNvPicPr>
          <p:nvPr/>
        </p:nvPicPr>
        <p:blipFill>
          <a:blip r:embed="rId2" cstate="print"/>
          <a:srcRect l="16036" r="-5380" b="10148"/>
          <a:stretch>
            <a:fillRect/>
          </a:stretch>
        </p:blipFill>
        <p:spPr bwMode="auto">
          <a:xfrm>
            <a:off x="5657820" y="3645024"/>
            <a:ext cx="3486180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7776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Učenik iz nepoticajne sredine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630" y="1805748"/>
            <a:ext cx="8596668" cy="3880773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hr-HR" sz="2400" dirty="0"/>
              <a:t>više individualnih razgovora</a:t>
            </a:r>
          </a:p>
          <a:p>
            <a:pPr>
              <a:buFont typeface="Courier New" pitchFamily="49" charset="0"/>
              <a:buChar char="o"/>
            </a:pPr>
            <a:r>
              <a:rPr lang="hr-HR" sz="2400" dirty="0"/>
              <a:t>pojačan rad na odgoju i socijalizaciji učenika</a:t>
            </a:r>
          </a:p>
          <a:p>
            <a:pPr>
              <a:buFont typeface="Courier New" pitchFamily="49" charset="0"/>
              <a:buChar char="o"/>
            </a:pPr>
            <a:r>
              <a:rPr lang="hr-HR" sz="2400" dirty="0"/>
              <a:t>podizanje samopoštovanja</a:t>
            </a:r>
          </a:p>
          <a:p>
            <a:pPr>
              <a:buFont typeface="Courier New" pitchFamily="49" charset="0"/>
              <a:buChar char="o"/>
            </a:pPr>
            <a:r>
              <a:rPr lang="hr-HR" sz="2400" dirty="0"/>
              <a:t>pojačan angažman oko svakodnevne podrške učeniku koja izostaje kod kuće/domu</a:t>
            </a:r>
          </a:p>
          <a:p>
            <a:pPr>
              <a:buFont typeface="Courier New" pitchFamily="49" charset="0"/>
              <a:buChar char="o"/>
            </a:pPr>
            <a:r>
              <a:rPr lang="hr-HR" sz="2400" dirty="0"/>
              <a:t>poticanje uključivanja u psihološke udruge i/ili savjetovališta</a:t>
            </a:r>
          </a:p>
          <a:p>
            <a:pPr>
              <a:buFont typeface="Courier New" pitchFamily="49" charset="0"/>
              <a:buChar char="o"/>
            </a:pPr>
            <a:r>
              <a:rPr lang="hr-HR" sz="2400" dirty="0"/>
              <a:t>vršnjačka podrška</a:t>
            </a:r>
          </a:p>
          <a:p>
            <a:pPr>
              <a:buFont typeface="Courier New" pitchFamily="49" charset="0"/>
              <a:buChar char="o"/>
            </a:pPr>
            <a:endParaRPr lang="hr-HR" dirty="0"/>
          </a:p>
        </p:txBody>
      </p:sp>
      <p:pic>
        <p:nvPicPr>
          <p:cNvPr id="4" name="Picture 3" descr="C:\Users\Petra\AppData\Local\Microsoft\Windows\Temporary Internet Files\Content.IE5\FG0BHTGG\MP90040745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1117" y="476672"/>
            <a:ext cx="2233261" cy="1488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0" descr="C:\Users\Petra\AppData\Local\Microsoft\Windows\Temporary Internet Files\Content.IE5\MCPR1Z67\MP900430667[1]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986631" y="4618302"/>
            <a:ext cx="2136652" cy="2136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47316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U pristupu učeniku treba izbjegavati: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6095" y="1555845"/>
            <a:ext cx="7417907" cy="4763067"/>
          </a:xfrm>
        </p:spPr>
        <p:txBody>
          <a:bodyPr>
            <a:normAutofit lnSpcReduction="10000"/>
          </a:bodyPr>
          <a:lstStyle/>
          <a:p>
            <a:r>
              <a:rPr lang="vi-VN" sz="2400" dirty="0"/>
              <a:t>nedosljednost </a:t>
            </a:r>
          </a:p>
          <a:p>
            <a:r>
              <a:rPr lang="vi-VN" sz="2400" dirty="0"/>
              <a:t>osobno shvaćati neprilagođeno ponašanje i nedisciplinu učenika</a:t>
            </a:r>
          </a:p>
          <a:p>
            <a:r>
              <a:rPr lang="vi-VN" sz="2400" dirty="0"/>
              <a:t>ulaziti u rasprave s učenikom</a:t>
            </a:r>
          </a:p>
          <a:p>
            <a:r>
              <a:rPr lang="vi-VN" sz="2400" dirty="0"/>
              <a:t>spuštati se na razinu učenika</a:t>
            </a:r>
          </a:p>
          <a:p>
            <a:r>
              <a:rPr lang="vi-VN" sz="2400" dirty="0"/>
              <a:t>gubitak samokontrole</a:t>
            </a:r>
          </a:p>
          <a:p>
            <a:r>
              <a:rPr lang="vi-VN" sz="2400" dirty="0"/>
              <a:t>vrijeđanje učenika</a:t>
            </a:r>
          </a:p>
          <a:p>
            <a:r>
              <a:rPr lang="vi-VN" sz="2400" dirty="0"/>
              <a:t>požurivanje</a:t>
            </a:r>
          </a:p>
          <a:p>
            <a:r>
              <a:rPr lang="vi-VN" sz="2400" dirty="0"/>
              <a:t>raditi sve umjesto učenika</a:t>
            </a:r>
          </a:p>
          <a:p>
            <a:r>
              <a:rPr lang="vi-VN" sz="2400" dirty="0"/>
              <a:t>imati previsoke/preniske zahtjeve </a:t>
            </a:r>
          </a:p>
          <a:p>
            <a:endParaRPr lang="hr-HR" dirty="0"/>
          </a:p>
        </p:txBody>
      </p:sp>
      <p:pic>
        <p:nvPicPr>
          <p:cNvPr id="4" name="Picture 3" descr="C:\Users\Petra\AppData\Local\Microsoft\Windows\Temporary Internet Files\Content.IE5\FG0BHTGG\MC90016035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6167" y="3284984"/>
            <a:ext cx="1691870" cy="1787470"/>
          </a:xfrm>
          <a:prstGeom prst="rect">
            <a:avLst/>
          </a:prstGeom>
          <a:noFill/>
        </p:spPr>
      </p:pic>
      <p:cxnSp>
        <p:nvCxnSpPr>
          <p:cNvPr id="5" name="Ravni poveznik 5"/>
          <p:cNvCxnSpPr/>
          <p:nvPr/>
        </p:nvCxnSpPr>
        <p:spPr>
          <a:xfrm>
            <a:off x="7392790" y="3494643"/>
            <a:ext cx="1656184" cy="1512168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6" name="Ravni poveznik 4"/>
          <p:cNvCxnSpPr/>
          <p:nvPr/>
        </p:nvCxnSpPr>
        <p:spPr>
          <a:xfrm flipV="1">
            <a:off x="7632340" y="3422635"/>
            <a:ext cx="1512168" cy="1656184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2941645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007" y="1569492"/>
            <a:ext cx="8193710" cy="40397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defTabSz="914400">
              <a:spcBef>
                <a:spcPts val="0"/>
              </a:spcBef>
            </a:pPr>
            <a:r>
              <a:rPr lang="hr-HR" sz="31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/>
            </a:r>
            <a:br>
              <a:rPr lang="hr-HR" sz="31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</a:br>
            <a:r>
              <a:rPr lang="hr-HR" sz="3100" dirty="0">
                <a:solidFill>
                  <a:prstClr val="black"/>
                </a:solidFill>
                <a:latin typeface="Arial"/>
              </a:rPr>
              <a:t/>
            </a:r>
            <a:br>
              <a:rPr lang="hr-HR" sz="3100" dirty="0">
                <a:solidFill>
                  <a:prstClr val="black"/>
                </a:solidFill>
                <a:latin typeface="Arial"/>
              </a:rPr>
            </a:br>
            <a:r>
              <a:rPr lang="hr-HR" sz="3100" dirty="0" smtClean="0">
                <a:solidFill>
                  <a:prstClr val="black"/>
                </a:solidFill>
                <a:latin typeface="Arial"/>
              </a:rPr>
              <a:t/>
            </a:r>
            <a:br>
              <a:rPr lang="hr-HR" sz="3100" dirty="0" smtClean="0">
                <a:solidFill>
                  <a:prstClr val="black"/>
                </a:solidFill>
                <a:latin typeface="Arial"/>
              </a:rPr>
            </a:br>
            <a:r>
              <a:rPr lang="hr-HR" sz="3100" dirty="0">
                <a:solidFill>
                  <a:prstClr val="black"/>
                </a:solidFill>
                <a:latin typeface="Arial"/>
              </a:rPr>
              <a:t/>
            </a:r>
            <a:br>
              <a:rPr lang="hr-HR" sz="3100" dirty="0">
                <a:solidFill>
                  <a:prstClr val="black"/>
                </a:solidFill>
                <a:latin typeface="Arial"/>
              </a:rPr>
            </a:br>
            <a:r>
              <a:rPr lang="hr-HR" sz="3100" dirty="0" smtClean="0">
                <a:solidFill>
                  <a:prstClr val="black"/>
                </a:solidFill>
                <a:latin typeface="Arial"/>
              </a:rPr>
              <a:t/>
            </a:r>
            <a:br>
              <a:rPr lang="hr-HR" sz="3100" dirty="0" smtClean="0">
                <a:solidFill>
                  <a:prstClr val="black"/>
                </a:solidFill>
                <a:latin typeface="Arial"/>
              </a:rPr>
            </a:br>
            <a:r>
              <a:rPr lang="hr-HR" sz="3100" dirty="0">
                <a:solidFill>
                  <a:prstClr val="black"/>
                </a:solidFill>
                <a:latin typeface="Arial"/>
              </a:rPr>
              <a:t/>
            </a:r>
            <a:br>
              <a:rPr lang="hr-HR" sz="3100" dirty="0">
                <a:solidFill>
                  <a:prstClr val="black"/>
                </a:solidFill>
                <a:latin typeface="Arial"/>
              </a:rPr>
            </a:br>
            <a:r>
              <a:rPr lang="hr-HR" sz="3100" dirty="0" smtClean="0">
                <a:solidFill>
                  <a:prstClr val="black"/>
                </a:solidFill>
                <a:latin typeface="Arial"/>
              </a:rPr>
              <a:t/>
            </a:r>
            <a:br>
              <a:rPr lang="hr-HR" sz="3100" dirty="0" smtClean="0">
                <a:solidFill>
                  <a:prstClr val="black"/>
                </a:solidFill>
                <a:latin typeface="Arial"/>
              </a:rPr>
            </a:br>
            <a:r>
              <a:rPr lang="hr-HR" sz="3100" dirty="0">
                <a:solidFill>
                  <a:prstClr val="black"/>
                </a:solidFill>
                <a:latin typeface="Arial"/>
              </a:rPr>
              <a:t/>
            </a:r>
            <a:br>
              <a:rPr lang="hr-HR" sz="3100" dirty="0">
                <a:solidFill>
                  <a:prstClr val="black"/>
                </a:solidFill>
                <a:latin typeface="Arial"/>
              </a:rPr>
            </a:br>
            <a:r>
              <a:rPr lang="hr-HR" sz="31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Neuspjeh </a:t>
            </a:r>
            <a:r>
              <a:rPr lang="hr-HR" sz="31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u učenju, nepovoljna odgojna klima i komunikacija mogu negativno djelovati na njihov emocionalni i socijalni razvoj jer je svakome od nas važno prihvaćanje sa strane okoline.</a:t>
            </a:r>
            <a:br>
              <a:rPr lang="hr-HR" sz="31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</a:br>
            <a:r>
              <a:rPr lang="hr-HR" sz="31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/>
            </a:r>
            <a:br>
              <a:rPr lang="hr-HR" sz="31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</a:br>
            <a:r>
              <a:rPr lang="hr-HR" sz="31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Vrlo lako se u takvim uvjetima mogu pojaviti nepoželjna ponašanja.</a:t>
            </a:r>
            <a:r>
              <a:rPr lang="hr-HR" sz="24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/>
            </a:r>
            <a:br>
              <a:rPr lang="hr-HR" sz="24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29901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PRISTUP UČENICIMA S PUP-om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4247" y="1705970"/>
            <a:ext cx="9053519" cy="433539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hr-HR" sz="2000" dirty="0">
                <a:solidFill>
                  <a:srgbClr val="FF0000"/>
                </a:solidFill>
              </a:rPr>
              <a:t>PAZITI NA FORMULIRANJE KRITIKA</a:t>
            </a:r>
          </a:p>
          <a:p>
            <a:pPr>
              <a:buNone/>
            </a:pPr>
            <a:r>
              <a:rPr lang="hr-HR" sz="2000" dirty="0"/>
              <a:t> “ Ti si neodgojen, neposlušan, …!” </a:t>
            </a:r>
          </a:p>
          <a:p>
            <a:pPr>
              <a:buNone/>
            </a:pPr>
            <a:r>
              <a:rPr lang="hr-HR" sz="2000" dirty="0"/>
              <a:t>		umjesto toga reći</a:t>
            </a:r>
          </a:p>
          <a:p>
            <a:pPr algn="ctr">
              <a:buNone/>
            </a:pPr>
            <a:r>
              <a:rPr lang="hr-HR" sz="2000" dirty="0"/>
              <a:t>“To što si učinio je neprihvatljivo!”                  </a:t>
            </a:r>
          </a:p>
          <a:p>
            <a:pPr algn="ctr"/>
            <a:r>
              <a:rPr lang="hr-HR" sz="2000" i="1" dirty="0">
                <a:solidFill>
                  <a:srgbClr val="FF0000"/>
                </a:solidFill>
              </a:rPr>
              <a:t>komentirati postupak, a ne osobnost učenika</a:t>
            </a:r>
          </a:p>
          <a:p>
            <a:pPr>
              <a:buFont typeface="Wingdings" pitchFamily="2" charset="2"/>
              <a:buChar char="Ø"/>
            </a:pPr>
            <a:endParaRPr lang="hr-HR" sz="2000" dirty="0"/>
          </a:p>
          <a:p>
            <a:pPr>
              <a:buFont typeface="Wingdings" pitchFamily="2" charset="2"/>
              <a:buChar char="Ø"/>
            </a:pPr>
            <a:r>
              <a:rPr lang="hr-HR" sz="2400" dirty="0">
                <a:solidFill>
                  <a:srgbClr val="FF0000"/>
                </a:solidFill>
              </a:rPr>
              <a:t>MODIFIKACIJA NEPOŽELJNIH OBLIKA PONAŠANJA JE </a:t>
            </a:r>
            <a:r>
              <a:rPr lang="hr-HR" sz="2400" dirty="0" smtClean="0">
                <a:solidFill>
                  <a:srgbClr val="FF0000"/>
                </a:solidFill>
              </a:rPr>
              <a:t>PROCES!</a:t>
            </a:r>
            <a:endParaRPr lang="hr-HR" sz="2400" dirty="0">
              <a:solidFill>
                <a:srgbClr val="FF0000"/>
              </a:solidFill>
            </a:endParaRPr>
          </a:p>
          <a:p>
            <a:endParaRPr lang="hr-HR" dirty="0"/>
          </a:p>
        </p:txBody>
      </p:sp>
      <p:pic>
        <p:nvPicPr>
          <p:cNvPr id="4" name="Picture 7" descr="CBAB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86854" y="2492895"/>
            <a:ext cx="1979712" cy="3339491"/>
          </a:xfrm>
          <a:prstGeom prst="rect">
            <a:avLst/>
          </a:prstGeom>
          <a:noFill/>
        </p:spPr>
      </p:pic>
      <p:graphicFrame>
        <p:nvGraphicFramePr>
          <p:cNvPr id="5" name="Dijagram 7"/>
          <p:cNvGraphicFramePr/>
          <p:nvPr>
            <p:extLst>
              <p:ext uri="{D42A27DB-BD31-4B8C-83A1-F6EECF244321}">
                <p14:modId xmlns:p14="http://schemas.microsoft.com/office/powerpoint/2010/main" val="336356118"/>
              </p:ext>
            </p:extLst>
          </p:nvPr>
        </p:nvGraphicFramePr>
        <p:xfrm>
          <a:off x="4329074" y="4717606"/>
          <a:ext cx="4200128" cy="1988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292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68406"/>
            <a:ext cx="9149053" cy="1320800"/>
          </a:xfrm>
        </p:spPr>
        <p:txBody>
          <a:bodyPr>
            <a:normAutofit/>
          </a:bodyPr>
          <a:lstStyle/>
          <a:p>
            <a:r>
              <a:rPr lang="hr-HR" sz="3200" dirty="0"/>
              <a:t>Pristup nastavnika u radu s učenicima s PUP-om ( Paradžik, Šarić)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73958"/>
            <a:ext cx="10199932" cy="4967785"/>
          </a:xfrm>
        </p:spPr>
        <p:txBody>
          <a:bodyPr>
            <a:normAutofit/>
          </a:bodyPr>
          <a:lstStyle/>
          <a:p>
            <a:r>
              <a:rPr lang="hr-HR" sz="2000" dirty="0"/>
              <a:t>promocija pozitivnih oblika ponašanja u školi</a:t>
            </a:r>
          </a:p>
          <a:p>
            <a:r>
              <a:rPr lang="hr-HR" sz="2000" dirty="0"/>
              <a:t>dosljednost u odgojnim postupcima i disciplini</a:t>
            </a:r>
          </a:p>
          <a:p>
            <a:r>
              <a:rPr lang="hr-HR" sz="2000" dirty="0"/>
              <a:t>pomoći učeniku da se afirmira u školi kroz svoje jake strane</a:t>
            </a:r>
          </a:p>
          <a:p>
            <a:r>
              <a:rPr lang="hr-HR" sz="2000" dirty="0">
                <a:solidFill>
                  <a:schemeClr val="accent1">
                    <a:lumMod val="75000"/>
                  </a:schemeClr>
                </a:solidFill>
              </a:rPr>
              <a:t>Poticati i usvajati pozitivne obrasce ponašanja:</a:t>
            </a:r>
          </a:p>
          <a:p>
            <a:pPr marL="0" indent="0">
              <a:buFont typeface="Wingdings" pitchFamily="2" charset="2"/>
              <a:buChar char="Ø"/>
            </a:pPr>
            <a:r>
              <a:rPr lang="hr-HR" sz="2000" dirty="0"/>
              <a:t>   pozitivna ponašanja se nagrađuju/ javno pohvaljuju     </a:t>
            </a:r>
          </a:p>
          <a:p>
            <a:pPr>
              <a:buFont typeface="Wingdings" pitchFamily="2" charset="2"/>
              <a:buChar char="Ø"/>
            </a:pPr>
            <a:r>
              <a:rPr lang="hr-HR" sz="2000" dirty="0"/>
              <a:t>negativna ponašanja se ignoriraju, preusmjeravaju, obavlja se razgovor na „sigurnom mjestu“, jasno definirane posljedice za neprihvatljivo ponašanje, pomoć u samokontroli, modifikaciji mišljenja - alternativno (realnije) viđenje situacije, asertivnost, socijalne vještine, rješavanje problema</a:t>
            </a:r>
          </a:p>
          <a:p>
            <a:r>
              <a:rPr lang="hr-HR" sz="2000" dirty="0"/>
              <a:t>Koristiti individualne intervencije za učenike s težim odstupanjima u ponašanju u dogovoru sa stručnim timom škole, zdravstvenim ustanovama, roditeljima eventualno CZSS</a:t>
            </a:r>
          </a:p>
          <a:p>
            <a:r>
              <a:rPr lang="hr-HR" sz="2000" dirty="0"/>
              <a:t>Suradnja s roditeljima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68492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Individualizirani</a:t>
            </a:r>
            <a:br>
              <a:rPr lang="hr-HR" dirty="0"/>
            </a:br>
            <a:r>
              <a:rPr lang="hr-HR" dirty="0"/>
              <a:t>nastavni listići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 descr="C:\Users\Bojan\AppData\Local\Microsoft\Windows\Temporary Internet Files\Content.IE5\CBM2BRJ1\golden_ball_2_iStock_000008618114XSmall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277" y="1423430"/>
            <a:ext cx="2788003" cy="184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049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497496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 smtClean="0"/>
              <a:t>Pravilnik o osnovnoškolskom i </a:t>
            </a:r>
            <a:r>
              <a:rPr lang="hr-HR" b="1" dirty="0" err="1" smtClean="0"/>
              <a:t>srednješkolskom</a:t>
            </a:r>
            <a:r>
              <a:rPr lang="hr-HR" b="1" dirty="0" smtClean="0"/>
              <a:t> odgoju i obrazovanju učenika s TUR, NN 24/15</a:t>
            </a:r>
            <a:endParaRPr lang="hr-HR" b="1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38"/>
          <a:stretch/>
        </p:blipFill>
        <p:spPr bwMode="auto">
          <a:xfrm>
            <a:off x="683257" y="2292642"/>
            <a:ext cx="8898067" cy="406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7951307" y="5751507"/>
            <a:ext cx="1322700" cy="289919"/>
          </a:xfrm>
        </p:spPr>
        <p:txBody>
          <a:bodyPr>
            <a:normAutofit fontScale="85000" lnSpcReduction="20000"/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4077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PRIMJERI NASTAVNIH LISTIĆA</a:t>
            </a:r>
            <a:endParaRPr lang="hr-HR" dirty="0"/>
          </a:p>
        </p:txBody>
      </p:sp>
      <p:pic>
        <p:nvPicPr>
          <p:cNvPr id="3" name="Rezervirano mjesto sadržaja 4" descr="Doc-13.04.22.18.51.09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2676" y="1412776"/>
            <a:ext cx="3556000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Rezervirano mjesto sadržaja 5" descr="Doc-13.04.22.18.51.55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5869" y="1740152"/>
            <a:ext cx="3406775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527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392" y="295702"/>
            <a:ext cx="8596668" cy="1320800"/>
          </a:xfrm>
        </p:spPr>
        <p:txBody>
          <a:bodyPr/>
          <a:lstStyle/>
          <a:p>
            <a:r>
              <a:rPr lang="hr-HR" dirty="0"/>
              <a:t>Individualizirani nastavni listić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78676"/>
            <a:ext cx="5177555" cy="4362688"/>
          </a:xfrm>
        </p:spPr>
        <p:txBody>
          <a:bodyPr>
            <a:noAutofit/>
          </a:bodyPr>
          <a:lstStyle/>
          <a:p>
            <a:r>
              <a:rPr lang="hr-HR" sz="2400" dirty="0"/>
              <a:t>veći, jednostavni font</a:t>
            </a:r>
          </a:p>
          <a:p>
            <a:r>
              <a:rPr lang="hr-HR" sz="2400" dirty="0"/>
              <a:t>jednostavan rječnik</a:t>
            </a:r>
          </a:p>
          <a:p>
            <a:r>
              <a:rPr lang="hr-HR" sz="2400" dirty="0"/>
              <a:t>naglašavanje ključnih termina i podjela</a:t>
            </a:r>
          </a:p>
          <a:p>
            <a:r>
              <a:rPr lang="hr-HR" sz="2400" dirty="0"/>
              <a:t>odgovarajuće, jasne slike bez suvišnih detalja</a:t>
            </a:r>
          </a:p>
          <a:p>
            <a:endParaRPr lang="hr-HR" sz="2400" dirty="0"/>
          </a:p>
          <a:p>
            <a:r>
              <a:rPr lang="hr-HR" sz="2400" dirty="0"/>
              <a:t>princip zornosti, postupnosti, individualizacije, aktivnosti …</a:t>
            </a:r>
          </a:p>
          <a:p>
            <a:endParaRPr lang="hr-HR" sz="2400" dirty="0"/>
          </a:p>
        </p:txBody>
      </p:sp>
      <p:pic>
        <p:nvPicPr>
          <p:cNvPr id="4" name="Rezervirano mjesto sadržaja 12" descr="Doc-13.04.22.18.37.29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6368" y="933587"/>
            <a:ext cx="4115971" cy="5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93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39" y="350293"/>
            <a:ext cx="8596668" cy="1320800"/>
          </a:xfrm>
        </p:spPr>
        <p:txBody>
          <a:bodyPr/>
          <a:lstStyle/>
          <a:p>
            <a:r>
              <a:rPr lang="hr-HR" dirty="0"/>
              <a:t>PRIMJER NASTAVNOG LISTIĆA </a:t>
            </a:r>
            <a:br>
              <a:rPr lang="hr-HR" dirty="0"/>
            </a:br>
            <a:r>
              <a:rPr lang="hr-HR" dirty="0"/>
              <a:t>kojeg učenik treba dovršiti upisivanjem </a:t>
            </a:r>
          </a:p>
        </p:txBody>
      </p:sp>
      <p:pic>
        <p:nvPicPr>
          <p:cNvPr id="3" name="Rezervirano mjesto sadržaja 4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1631" y="1844824"/>
            <a:ext cx="7192370" cy="466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37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Fotografije radnih operacija</a:t>
            </a:r>
            <a:endParaRPr lang="hr-HR" dirty="0"/>
          </a:p>
        </p:txBody>
      </p:sp>
      <p:pic>
        <p:nvPicPr>
          <p:cNvPr id="3" name="Rezervirano mjesto sadržaja 4" descr="P30909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9603" y="1628800"/>
            <a:ext cx="3394472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Rezervirano mjesto sadržaja 7" descr="P40806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35556" y="2229644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7842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211" y="363941"/>
            <a:ext cx="9435656" cy="1320800"/>
          </a:xfrm>
        </p:spPr>
        <p:txBody>
          <a:bodyPr>
            <a:normAutofit fontScale="90000"/>
          </a:bodyPr>
          <a:lstStyle/>
          <a:p>
            <a:r>
              <a:rPr lang="pl-PL" dirty="0"/>
              <a:t>PRIMJERI NASTAVNIH LISTIĆA </a:t>
            </a:r>
            <a:br>
              <a:rPr lang="pl-PL" dirty="0"/>
            </a:br>
            <a:r>
              <a:rPr lang="pl-PL" dirty="0"/>
              <a:t>s raščlambom radnih zadataka na radne operacije </a:t>
            </a:r>
            <a:endParaRPr lang="hr-HR" dirty="0"/>
          </a:p>
        </p:txBody>
      </p:sp>
      <p:pic>
        <p:nvPicPr>
          <p:cNvPr id="3" name="Rezervirano mjesto sadržaja 4" descr="Doc-13.04.22.19.10.01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916832"/>
            <a:ext cx="3324225" cy="4433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Rezervirano mjesto sadržaja 5" descr="Doc-13.04.22.19.10.46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916832"/>
            <a:ext cx="3387725" cy="4433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9252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Prikaz tijeka radnih operacija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1307" y="1487606"/>
            <a:ext cx="4442696" cy="4553757"/>
          </a:xfrm>
        </p:spPr>
        <p:txBody>
          <a:bodyPr/>
          <a:lstStyle/>
          <a:p>
            <a:pPr marL="0" indent="0">
              <a:buNone/>
            </a:pPr>
            <a:r>
              <a:rPr lang="hr-HR" sz="2000" dirty="0"/>
              <a:t>Redoslijed pripreme za ličenje i ličenje stare metalne </a:t>
            </a:r>
            <a:r>
              <a:rPr lang="hr-HR" sz="2000" dirty="0" smtClean="0"/>
              <a:t>podloge (vrata </a:t>
            </a:r>
            <a:r>
              <a:rPr lang="hr-HR" sz="2000" dirty="0"/>
              <a:t>osobnog vozila</a:t>
            </a:r>
            <a:r>
              <a:rPr lang="hr-HR" sz="2000" dirty="0" smtClean="0"/>
              <a:t>)</a:t>
            </a:r>
          </a:p>
          <a:p>
            <a:pPr marL="0" indent="0">
              <a:buNone/>
            </a:pPr>
            <a:endParaRPr lang="hr-HR" sz="2000" dirty="0"/>
          </a:p>
          <a:p>
            <a:pPr lvl="2">
              <a:buAutoNum type="arabicPeriod"/>
            </a:pPr>
            <a:r>
              <a:rPr lang="hr-HR" sz="2000" dirty="0"/>
              <a:t>Obrušeni goli lim</a:t>
            </a:r>
          </a:p>
          <a:p>
            <a:pPr lvl="2">
              <a:buAutoNum type="arabicPeriod"/>
            </a:pPr>
            <a:r>
              <a:rPr lang="hr-HR" sz="2000" dirty="0"/>
              <a:t>Dvokomponentni kit</a:t>
            </a:r>
          </a:p>
          <a:p>
            <a:pPr lvl="2">
              <a:buAutoNum type="arabicPeriod"/>
            </a:pPr>
            <a:r>
              <a:rPr lang="hr-HR" sz="2000" dirty="0"/>
              <a:t>Obrušeni kit</a:t>
            </a:r>
          </a:p>
          <a:p>
            <a:pPr lvl="2">
              <a:buAutoNum type="arabicPeriod"/>
            </a:pPr>
            <a:r>
              <a:rPr lang="hr-HR" sz="2000" dirty="0"/>
              <a:t>Prskani filler</a:t>
            </a:r>
          </a:p>
          <a:p>
            <a:pPr lvl="2">
              <a:buAutoNum type="arabicPeriod"/>
            </a:pPr>
            <a:r>
              <a:rPr lang="hr-HR" sz="2000" dirty="0"/>
              <a:t>Obrušeni filler</a:t>
            </a:r>
          </a:p>
          <a:p>
            <a:pPr lvl="2">
              <a:buAutoNum type="arabicPeriod"/>
            </a:pPr>
            <a:r>
              <a:rPr lang="hr-HR" sz="2000" dirty="0"/>
              <a:t>Prskana baza</a:t>
            </a:r>
          </a:p>
          <a:p>
            <a:pPr lvl="2">
              <a:buAutoNum type="arabicPeriod"/>
            </a:pPr>
            <a:r>
              <a:rPr lang="hr-HR" sz="2000" dirty="0"/>
              <a:t>Prskani auto-lak</a:t>
            </a:r>
          </a:p>
          <a:p>
            <a:endParaRPr lang="hr-HR" dirty="0"/>
          </a:p>
        </p:txBody>
      </p:sp>
      <p:pic>
        <p:nvPicPr>
          <p:cNvPr id="4" name="Slika 6" descr="P4112687.JPG"/>
          <p:cNvPicPr>
            <a:picLocks noChangeAspect="1"/>
          </p:cNvPicPr>
          <p:nvPr/>
        </p:nvPicPr>
        <p:blipFill>
          <a:blip r:embed="rId2" cstate="print"/>
          <a:srcRect t="8333" r="12521" b="25000"/>
          <a:stretch>
            <a:fillRect/>
          </a:stretch>
        </p:blipFill>
        <p:spPr>
          <a:xfrm rot="5400000">
            <a:off x="539552" y="2564904"/>
            <a:ext cx="4032448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AutoShape 8"/>
          <p:cNvSpPr>
            <a:spLocks noChangeShapeType="1"/>
          </p:cNvSpPr>
          <p:nvPr/>
        </p:nvSpPr>
        <p:spPr bwMode="auto">
          <a:xfrm flipH="1" flipV="1">
            <a:off x="3147828" y="2348878"/>
            <a:ext cx="2666118" cy="81740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6" name="AutoShape 8"/>
          <p:cNvSpPr>
            <a:spLocks noChangeShapeType="1"/>
          </p:cNvSpPr>
          <p:nvPr/>
        </p:nvSpPr>
        <p:spPr bwMode="auto">
          <a:xfrm flipH="1" flipV="1">
            <a:off x="3131840" y="2852935"/>
            <a:ext cx="2682106" cy="75007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7" name="AutoShape 8"/>
          <p:cNvSpPr>
            <a:spLocks noChangeShapeType="1"/>
          </p:cNvSpPr>
          <p:nvPr/>
        </p:nvSpPr>
        <p:spPr bwMode="auto">
          <a:xfrm flipH="1" flipV="1">
            <a:off x="3248756" y="3350980"/>
            <a:ext cx="2565189" cy="6614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" name="AutoShape 8"/>
          <p:cNvSpPr>
            <a:spLocks noChangeShapeType="1"/>
          </p:cNvSpPr>
          <p:nvPr/>
        </p:nvSpPr>
        <p:spPr bwMode="auto">
          <a:xfrm flipH="1" flipV="1">
            <a:off x="3147828" y="3952037"/>
            <a:ext cx="2557195" cy="50405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9" name="AutoShape 8"/>
          <p:cNvSpPr>
            <a:spLocks noChangeShapeType="1"/>
          </p:cNvSpPr>
          <p:nvPr/>
        </p:nvSpPr>
        <p:spPr bwMode="auto">
          <a:xfrm flipH="1" flipV="1">
            <a:off x="3147826" y="4443176"/>
            <a:ext cx="2557196" cy="40177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" name="AutoShape 8"/>
          <p:cNvSpPr>
            <a:spLocks noChangeShapeType="1"/>
          </p:cNvSpPr>
          <p:nvPr/>
        </p:nvSpPr>
        <p:spPr bwMode="auto">
          <a:xfrm flipH="1" flipV="1">
            <a:off x="3147828" y="4844955"/>
            <a:ext cx="2557194" cy="39578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1" name="AutoShape 8"/>
          <p:cNvSpPr>
            <a:spLocks noChangeShapeType="1"/>
          </p:cNvSpPr>
          <p:nvPr/>
        </p:nvSpPr>
        <p:spPr bwMode="auto">
          <a:xfrm flipH="1" flipV="1">
            <a:off x="3131840" y="5289515"/>
            <a:ext cx="2518720" cy="44373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5672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Pravilan odabir slike  (npr. stablo )</a:t>
            </a:r>
          </a:p>
        </p:txBody>
      </p:sp>
      <p:pic>
        <p:nvPicPr>
          <p:cNvPr id="3" name="Picture 2" descr="C:\Users\Petra\AppData\Local\Microsoft\Windows\Temporary Internet Files\Content.IE5\D9JMCCNK\MP900399339[1]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51826" y="2342770"/>
            <a:ext cx="3902075" cy="2601912"/>
          </a:xfrm>
          <a:prstGeom prst="rect">
            <a:avLst/>
          </a:prstGeom>
          <a:noFill/>
        </p:spPr>
      </p:pic>
      <p:pic>
        <p:nvPicPr>
          <p:cNvPr id="4" name="Slika 9" descr="hrast_zelen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3212" y="1739412"/>
            <a:ext cx="2736304" cy="4320829"/>
          </a:xfrm>
          <a:prstGeom prst="rect">
            <a:avLst/>
          </a:prstGeom>
        </p:spPr>
      </p:pic>
      <p:cxnSp>
        <p:nvCxnSpPr>
          <p:cNvPr id="5" name="Ravni poveznik 12"/>
          <p:cNvCxnSpPr/>
          <p:nvPr/>
        </p:nvCxnSpPr>
        <p:spPr>
          <a:xfrm>
            <a:off x="1379604" y="2093342"/>
            <a:ext cx="4379751" cy="3092807"/>
          </a:xfrm>
          <a:prstGeom prst="line">
            <a:avLst/>
          </a:prstGeom>
          <a:noFill/>
          <a:ln w="28575" cap="flat" cmpd="sng" algn="ctr">
            <a:solidFill>
              <a:srgbClr val="FEB80A"/>
            </a:solidFill>
            <a:prstDash val="solid"/>
          </a:ln>
          <a:effectLst>
            <a:glow rad="70000">
              <a:srgbClr val="FEB80A">
                <a:tint val="30000"/>
                <a:shade val="95000"/>
                <a:satMod val="300000"/>
                <a:alpha val="50000"/>
              </a:srgbClr>
            </a:glow>
          </a:effectLst>
        </p:spPr>
      </p:cxnSp>
      <p:cxnSp>
        <p:nvCxnSpPr>
          <p:cNvPr id="7" name="Ravni poveznik 10"/>
          <p:cNvCxnSpPr/>
          <p:nvPr/>
        </p:nvCxnSpPr>
        <p:spPr>
          <a:xfrm flipV="1">
            <a:off x="1241946" y="2093342"/>
            <a:ext cx="4211955" cy="3092808"/>
          </a:xfrm>
          <a:prstGeom prst="line">
            <a:avLst/>
          </a:prstGeom>
          <a:noFill/>
          <a:ln w="28575" cap="flat" cmpd="sng" algn="ctr">
            <a:solidFill>
              <a:srgbClr val="FEB80A"/>
            </a:solidFill>
            <a:prstDash val="solid"/>
          </a:ln>
          <a:effectLst>
            <a:glow rad="70000">
              <a:srgbClr val="FEB80A">
                <a:tint val="30000"/>
                <a:shade val="95000"/>
                <a:satMod val="300000"/>
                <a:alpha val="50000"/>
              </a:srgbClr>
            </a:glow>
          </a:effectLst>
        </p:spPr>
      </p:cxnSp>
      <p:sp>
        <p:nvSpPr>
          <p:cNvPr id="10" name="Strelica dolje 8"/>
          <p:cNvSpPr/>
          <p:nvPr/>
        </p:nvSpPr>
        <p:spPr>
          <a:xfrm rot="1221341">
            <a:off x="2012958" y="1589286"/>
            <a:ext cx="648072" cy="1008112"/>
          </a:xfrm>
          <a:prstGeom prst="downArrow">
            <a:avLst/>
          </a:prstGeom>
          <a:solidFill>
            <a:srgbClr val="FFC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Nasmiješeno lice 14"/>
          <p:cNvSpPr/>
          <p:nvPr/>
        </p:nvSpPr>
        <p:spPr>
          <a:xfrm>
            <a:off x="9679763" y="4944682"/>
            <a:ext cx="648072" cy="648072"/>
          </a:xfrm>
          <a:prstGeom prst="smileyFac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971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Pravilan odabir slike </a:t>
            </a:r>
            <a:br>
              <a:rPr lang="hr-HR" dirty="0"/>
            </a:br>
            <a:r>
              <a:rPr lang="hr-HR" dirty="0"/>
              <a:t>                (npr. zaštitne rukavice )</a:t>
            </a:r>
          </a:p>
        </p:txBody>
      </p:sp>
      <p:pic>
        <p:nvPicPr>
          <p:cNvPr id="3" name="Picture 8" descr="C:\Users\Petra\AppData\Local\Microsoft\Windows\Temporary Internet Files\Content.IE5\3URF1WR8\MC90043440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1152128" cy="1614053"/>
          </a:xfrm>
          <a:prstGeom prst="rect">
            <a:avLst/>
          </a:prstGeom>
          <a:noFill/>
        </p:spPr>
      </p:pic>
      <p:pic>
        <p:nvPicPr>
          <p:cNvPr id="4" name="Picture 3" descr="C:\Users\Petra\AppData\Local\Microsoft\Windows\Temporary Internet Files\Content.IE5\D9JMCCNK\MC90009784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089" y="3035555"/>
            <a:ext cx="3274104" cy="2971006"/>
          </a:xfrm>
          <a:prstGeom prst="rect">
            <a:avLst/>
          </a:prstGeom>
          <a:noFill/>
        </p:spPr>
      </p:pic>
      <p:pic>
        <p:nvPicPr>
          <p:cNvPr id="5" name="Rezervirano mjesto sadržaja 12" descr="zastitne rukavi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92652" y="2735304"/>
            <a:ext cx="1905000" cy="19050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6" name="Nasmiješeno lice 20"/>
          <p:cNvSpPr/>
          <p:nvPr/>
        </p:nvSpPr>
        <p:spPr>
          <a:xfrm>
            <a:off x="8473616" y="4640304"/>
            <a:ext cx="648072" cy="648072"/>
          </a:xfrm>
          <a:prstGeom prst="smileyFac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7" name="Ravni poveznik 19"/>
          <p:cNvCxnSpPr/>
          <p:nvPr/>
        </p:nvCxnSpPr>
        <p:spPr>
          <a:xfrm flipH="1">
            <a:off x="1950809" y="2936882"/>
            <a:ext cx="3456384" cy="3168352"/>
          </a:xfrm>
          <a:prstGeom prst="line">
            <a:avLst/>
          </a:prstGeom>
          <a:noFill/>
          <a:ln w="28575" cap="flat" cmpd="sng" algn="ctr">
            <a:solidFill>
              <a:srgbClr val="FEB80A"/>
            </a:solidFill>
            <a:prstDash val="solid"/>
          </a:ln>
          <a:effectLst>
            <a:glow rad="63500">
              <a:srgbClr val="FEB80A">
                <a:tint val="30000"/>
                <a:shade val="95000"/>
                <a:satMod val="300000"/>
                <a:alpha val="50000"/>
              </a:srgbClr>
            </a:glow>
          </a:effectLst>
        </p:spPr>
      </p:cxnSp>
      <p:cxnSp>
        <p:nvCxnSpPr>
          <p:cNvPr id="8" name="Ravni poveznik 15"/>
          <p:cNvCxnSpPr/>
          <p:nvPr/>
        </p:nvCxnSpPr>
        <p:spPr>
          <a:xfrm>
            <a:off x="2133089" y="3035555"/>
            <a:ext cx="3528392" cy="2952328"/>
          </a:xfrm>
          <a:prstGeom prst="line">
            <a:avLst/>
          </a:prstGeom>
          <a:noFill/>
          <a:ln w="28575" cap="flat" cmpd="sng" algn="ctr">
            <a:solidFill>
              <a:srgbClr val="FEB80A"/>
            </a:solidFill>
            <a:prstDash val="solid"/>
          </a:ln>
          <a:effectLst>
            <a:glow rad="63500">
              <a:srgbClr val="FEB80A">
                <a:tint val="30000"/>
                <a:shade val="95000"/>
                <a:satMod val="300000"/>
                <a:alpha val="50000"/>
              </a:srgbClr>
            </a:glow>
          </a:effectLst>
        </p:spPr>
      </p:cxnSp>
    </p:spTree>
    <p:extLst>
      <p:ext uri="{BB962C8B-B14F-4D97-AF65-F5344CB8AC3E}">
        <p14:creationId xmlns:p14="http://schemas.microsoft.com/office/powerpoint/2010/main" val="2604190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39" y="363940"/>
            <a:ext cx="9353769" cy="1320800"/>
          </a:xfrm>
        </p:spPr>
        <p:txBody>
          <a:bodyPr/>
          <a:lstStyle/>
          <a:p>
            <a:r>
              <a:rPr lang="hr-HR" dirty="0"/>
              <a:t>PRIMJER TABELARNOG PRIKAZA                                              NASTAVNOG SADRŽAJA:</a:t>
            </a:r>
          </a:p>
        </p:txBody>
      </p:sp>
      <p:graphicFrame>
        <p:nvGraphicFramePr>
          <p:cNvPr id="3" name="Tablic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899201"/>
              </p:ext>
            </p:extLst>
          </p:nvPr>
        </p:nvGraphicFramePr>
        <p:xfrm>
          <a:off x="755576" y="1844824"/>
          <a:ext cx="9098108" cy="4470484"/>
        </p:xfrm>
        <a:graphic>
          <a:graphicData uri="http://schemas.openxmlformats.org/drawingml/2006/table">
            <a:tbl>
              <a:tblPr/>
              <a:tblGrid>
                <a:gridCol w="2989012"/>
                <a:gridCol w="3121002"/>
                <a:gridCol w="2988094"/>
              </a:tblGrid>
              <a:tr h="79250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b="1" dirty="0">
                          <a:latin typeface="Times New Roman"/>
                          <a:ea typeface="Times New Roman"/>
                          <a:cs typeface="Times New Roman"/>
                        </a:rPr>
                        <a:t>              </a:t>
                      </a:r>
                      <a:endParaRPr lang="hr-HR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KRUTINE</a:t>
                      </a:r>
                      <a:endParaRPr lang="hr-HR" sz="12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b="1" dirty="0">
                          <a:latin typeface="Times New Roman"/>
                          <a:ea typeface="Times New Roman"/>
                          <a:cs typeface="Times New Roman"/>
                        </a:rPr>
                        <a:t>       drvo, papir, otpaci</a:t>
                      </a:r>
                      <a:endParaRPr lang="hr-H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b="1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endParaRPr lang="hr-HR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hr-HR" sz="1200" b="1" dirty="0">
                          <a:latin typeface="Times New Roman"/>
                          <a:ea typeface="Times New Roman"/>
                          <a:cs typeface="Times New Roman"/>
                        </a:rPr>
                        <a:t>ZAPALJIVE TEKUĆINE</a:t>
                      </a:r>
                      <a:endParaRPr lang="hr-HR" sz="12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b="1" dirty="0">
                          <a:latin typeface="Times New Roman"/>
                          <a:ea typeface="Times New Roman"/>
                          <a:cs typeface="Times New Roman"/>
                        </a:rPr>
                        <a:t>            ulje, benzin</a:t>
                      </a:r>
                      <a:endParaRPr lang="hr-H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hr-HR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ELEKTRIČNE</a:t>
                      </a:r>
                      <a:endParaRPr lang="hr-HR" sz="12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b="1" dirty="0">
                          <a:latin typeface="Times New Roman"/>
                          <a:ea typeface="Times New Roman"/>
                          <a:cs typeface="Times New Roman"/>
                        </a:rPr>
                        <a:t>INSTALACIJE I</a:t>
                      </a:r>
                      <a:endParaRPr lang="hr-HR" sz="12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b="1" dirty="0">
                          <a:latin typeface="Times New Roman"/>
                          <a:ea typeface="Times New Roman"/>
                          <a:cs typeface="Times New Roman"/>
                        </a:rPr>
                        <a:t>UREĐAJI</a:t>
                      </a:r>
                      <a:endParaRPr lang="hr-H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7935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endParaRPr lang="hr-H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hr-HR" sz="12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hr-HR" sz="12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hr-HR" sz="12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hr-HR" sz="12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hr-HR" sz="12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hr-HR" sz="12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hr-HR" sz="12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hr-HR" sz="12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hr-HR" sz="12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hr-H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hr-H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2084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 b="1" dirty="0">
                          <a:latin typeface="Times New Roman"/>
                          <a:ea typeface="Times New Roman"/>
                          <a:cs typeface="Times New Roman"/>
                        </a:rPr>
                        <a:t>GASITI</a:t>
                      </a:r>
                      <a:r>
                        <a:rPr lang="hr-HR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hr-HR" sz="12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hr-HR" sz="1200" b="1" dirty="0">
                          <a:latin typeface="Times New Roman"/>
                          <a:ea typeface="Times New Roman"/>
                          <a:cs typeface="Times New Roman"/>
                        </a:rPr>
                        <a:t>vodom</a:t>
                      </a:r>
                      <a:endParaRPr lang="hr-HR" sz="12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hr-HR" sz="1200" b="1" dirty="0">
                          <a:latin typeface="Times New Roman"/>
                          <a:ea typeface="Times New Roman"/>
                          <a:cs typeface="Times New Roman"/>
                        </a:rPr>
                        <a:t>pjenom</a:t>
                      </a:r>
                      <a:endParaRPr lang="hr-HR" sz="12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hr-HR" sz="1200" b="1" dirty="0">
                          <a:latin typeface="Times New Roman"/>
                          <a:ea typeface="Times New Roman"/>
                          <a:cs typeface="Times New Roman"/>
                        </a:rPr>
                        <a:t>ugljikovim dioksidom</a:t>
                      </a:r>
                      <a:endParaRPr lang="hr-HR" sz="12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hr-HR" sz="1200" b="1" dirty="0">
                          <a:latin typeface="Times New Roman"/>
                          <a:ea typeface="Times New Roman"/>
                          <a:cs typeface="Times New Roman"/>
                        </a:rPr>
                        <a:t>suhim pijeskom</a:t>
                      </a:r>
                      <a:endParaRPr lang="hr-H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b="1" dirty="0">
                          <a:latin typeface="Times New Roman"/>
                          <a:ea typeface="Times New Roman"/>
                          <a:cs typeface="Times New Roman"/>
                        </a:rPr>
                        <a:t>GASITI</a:t>
                      </a:r>
                      <a:r>
                        <a:rPr lang="hr-HR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hr-HR" sz="12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hr-HR" sz="1200" b="1" dirty="0">
                          <a:latin typeface="Times New Roman"/>
                          <a:ea typeface="Times New Roman"/>
                          <a:cs typeface="Times New Roman"/>
                        </a:rPr>
                        <a:t>pjenom</a:t>
                      </a:r>
                      <a:endParaRPr lang="hr-HR" sz="12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hr-HR" sz="1200" b="1" dirty="0">
                          <a:latin typeface="Times New Roman"/>
                          <a:ea typeface="Times New Roman"/>
                          <a:cs typeface="Times New Roman"/>
                        </a:rPr>
                        <a:t>ugljikovim dioksidom</a:t>
                      </a:r>
                      <a:endParaRPr lang="hr-HR" sz="12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hr-HR" sz="1200" b="1" dirty="0">
                          <a:latin typeface="Times New Roman"/>
                          <a:ea typeface="Times New Roman"/>
                          <a:cs typeface="Times New Roman"/>
                        </a:rPr>
                        <a:t>suhim pijeskom</a:t>
                      </a:r>
                      <a:endParaRPr lang="hr-H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GASITI: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hr-HR" sz="12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hr-HR" sz="1200" b="1" dirty="0">
                          <a:latin typeface="Times New Roman"/>
                          <a:ea typeface="Times New Roman"/>
                          <a:cs typeface="Times New Roman"/>
                        </a:rPr>
                        <a:t>suhim pijeskom</a:t>
                      </a:r>
                      <a:endParaRPr lang="hr-HR" sz="12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hr-HR" sz="1200" b="1" dirty="0">
                          <a:latin typeface="Times New Roman"/>
                          <a:ea typeface="Times New Roman"/>
                          <a:cs typeface="Times New Roman"/>
                        </a:rPr>
                        <a:t>ugljikovim dioksidom</a:t>
                      </a:r>
                      <a:endParaRPr lang="hr-H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833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endParaRPr lang="hr-H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b="1" u="sng">
                          <a:latin typeface="Times New Roman"/>
                          <a:ea typeface="Times New Roman"/>
                          <a:cs typeface="Times New Roman"/>
                        </a:rPr>
                        <a:t>   NE GASITI  VODOM !</a:t>
                      </a:r>
                      <a:endParaRPr lang="hr-H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b="1" u="sng" dirty="0">
                          <a:latin typeface="Times New Roman"/>
                          <a:ea typeface="Times New Roman"/>
                          <a:cs typeface="Times New Roman"/>
                        </a:rPr>
                        <a:t>  NE GASITI VODOM!</a:t>
                      </a:r>
                      <a:endParaRPr lang="hr-HR" sz="12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b="1" u="sng" dirty="0">
                          <a:latin typeface="Times New Roman"/>
                          <a:ea typeface="Times New Roman"/>
                          <a:cs typeface="Times New Roman"/>
                        </a:rPr>
                        <a:t>  NE GASITI PJENOM!</a:t>
                      </a:r>
                      <a:endParaRPr lang="hr-H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3" descr="MC90035213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725" y="2708920"/>
            <a:ext cx="1093909" cy="1728192"/>
          </a:xfrm>
          <a:prstGeom prst="rect">
            <a:avLst/>
          </a:prstGeom>
          <a:noFill/>
        </p:spPr>
      </p:pic>
      <p:pic>
        <p:nvPicPr>
          <p:cNvPr id="5" name="Picture 2" descr="MC900296103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8652" y="2708920"/>
            <a:ext cx="1922909" cy="1665930"/>
          </a:xfrm>
          <a:prstGeom prst="rect">
            <a:avLst/>
          </a:prstGeom>
          <a:noFill/>
        </p:spPr>
      </p:pic>
      <p:pic>
        <p:nvPicPr>
          <p:cNvPr id="6" name="Picture 1" descr="MC900426066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2767" y="2850507"/>
            <a:ext cx="1192535" cy="13827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5745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" y="368490"/>
            <a:ext cx="10049277" cy="6164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317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5" y="609658"/>
            <a:ext cx="8596668" cy="967409"/>
          </a:xfrm>
        </p:spPr>
        <p:txBody>
          <a:bodyPr/>
          <a:lstStyle/>
          <a:p>
            <a:r>
              <a:rPr lang="hr-HR" b="1" dirty="0" smtClean="0"/>
              <a:t>Programska potpora obuhvaća:</a:t>
            </a:r>
            <a:endParaRPr lang="hr-HR" b="1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0"/>
          <a:stretch/>
        </p:blipFill>
        <p:spPr bwMode="auto">
          <a:xfrm>
            <a:off x="677903" y="1563761"/>
            <a:ext cx="9062487" cy="495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7818784" y="5817704"/>
            <a:ext cx="1455221" cy="223658"/>
          </a:xfrm>
        </p:spPr>
        <p:txBody>
          <a:bodyPr>
            <a:normAutofit fontScale="55000" lnSpcReduction="20000"/>
          </a:bodyPr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5239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dirty="0" smtClean="0">
                <a:solidFill>
                  <a:schemeClr val="accent2">
                    <a:lumMod val="75000"/>
                  </a:schemeClr>
                </a:solidFill>
              </a:rPr>
              <a:t>Radionica</a:t>
            </a:r>
            <a:endParaRPr lang="hr-HR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77335" y="2160588"/>
            <a:ext cx="8850977" cy="424021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5400" dirty="0" smtClean="0"/>
              <a:t>IOOP</a:t>
            </a:r>
          </a:p>
          <a:p>
            <a:pPr marL="0" indent="0" algn="ctr">
              <a:buNone/>
            </a:pPr>
            <a:r>
              <a:rPr lang="hr-HR" sz="3600" dirty="0" smtClean="0"/>
              <a:t>- podjela </a:t>
            </a:r>
            <a:r>
              <a:rPr lang="hr-HR" sz="3600" dirty="0" smtClean="0"/>
              <a:t>u 3 skupine prema RV </a:t>
            </a:r>
          </a:p>
          <a:p>
            <a:pPr marL="0" indent="0" algn="ctr">
              <a:buNone/>
            </a:pPr>
            <a:r>
              <a:rPr lang="hr-HR" sz="3600" dirty="0" smtClean="0"/>
              <a:t>- Izraditi IOOP za 1 učenika</a:t>
            </a:r>
            <a:endParaRPr lang="hr-HR" sz="360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 flipH="1">
            <a:off x="9274004" y="2160590"/>
            <a:ext cx="45719" cy="3880773"/>
          </a:xfr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62683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79513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Praćenje i ocjenjivanje</a:t>
            </a:r>
            <a:endParaRPr lang="hr-H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89113" y="1484248"/>
            <a:ext cx="8584891" cy="914399"/>
          </a:xfrm>
        </p:spPr>
        <p:txBody>
          <a:bodyPr>
            <a:noAutofit/>
          </a:bodyPr>
          <a:lstStyle/>
          <a:p>
            <a:pPr algn="ctr"/>
            <a:r>
              <a:rPr lang="hr-HR" sz="2800" b="1" dirty="0" smtClean="0">
                <a:solidFill>
                  <a:schemeClr val="accent1">
                    <a:lumMod val="75000"/>
                  </a:schemeClr>
                </a:solidFill>
              </a:rPr>
              <a:t>Što trebamo imati na umu prilikom praćenja i ocjenjivanja učenika s TUR?</a:t>
            </a:r>
            <a:endParaRPr lang="hr-H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3" t="20162" r="10696" b="9529"/>
          <a:stretch/>
        </p:blipFill>
        <p:spPr bwMode="auto">
          <a:xfrm>
            <a:off x="1418009" y="2584212"/>
            <a:ext cx="7116417" cy="361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6819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/>
              <a:t>Što trebamo imati na umu prilikom praćenja i ocjenjivanja učenika s TUR?</a:t>
            </a:r>
            <a:endParaRPr lang="hr-HR" b="1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4" t="18263" r="10763" b="8445"/>
          <a:stretch/>
        </p:blipFill>
        <p:spPr bwMode="auto">
          <a:xfrm>
            <a:off x="1192697" y="2107134"/>
            <a:ext cx="7885043" cy="430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416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/>
              <a:t>Na koji način?</a:t>
            </a:r>
            <a:endParaRPr lang="hr-HR" b="1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" t="15938" r="7916" b="9215"/>
          <a:stretch/>
        </p:blipFill>
        <p:spPr bwMode="auto">
          <a:xfrm>
            <a:off x="1404729" y="1524006"/>
            <a:ext cx="7752523" cy="469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921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22114"/>
          </a:xfr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hr-HR" sz="3200" b="1" dirty="0" smtClean="0">
                <a:solidFill>
                  <a:srgbClr val="0070C0"/>
                </a:solidFill>
              </a:rPr>
              <a:t/>
            </a:r>
            <a:br>
              <a:rPr lang="hr-HR" sz="3200" b="1" dirty="0" smtClean="0">
                <a:solidFill>
                  <a:srgbClr val="0070C0"/>
                </a:solidFill>
              </a:rPr>
            </a:br>
            <a:r>
              <a:rPr lang="hr-HR" sz="3200" b="1" dirty="0" smtClean="0">
                <a:solidFill>
                  <a:srgbClr val="0070C0"/>
                </a:solidFill>
              </a:rPr>
              <a:t>1</a:t>
            </a:r>
            <a:r>
              <a:rPr lang="hr-HR" sz="3200" b="1" dirty="0">
                <a:solidFill>
                  <a:srgbClr val="0070C0"/>
                </a:solidFill>
              </a:rPr>
              <a:t>. Odredite ciljeve učenja (obrazovna postignuća)</a:t>
            </a:r>
            <a:br>
              <a:rPr lang="hr-HR" sz="3200" b="1" dirty="0">
                <a:solidFill>
                  <a:srgbClr val="0070C0"/>
                </a:solidFill>
              </a:rPr>
            </a:b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9600" y="1484784"/>
            <a:ext cx="10972800" cy="51845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dirty="0" smtClean="0"/>
              <a:t>Propisani ciljevi /obrazovna postignuća (Nastavni plan i program) bit će </a:t>
            </a:r>
            <a:r>
              <a:rPr lang="hr-HR" b="1" dirty="0" smtClean="0">
                <a:solidFill>
                  <a:srgbClr val="C00000"/>
                </a:solidFill>
              </a:rPr>
              <a:t>ISTI</a:t>
            </a:r>
            <a:r>
              <a:rPr lang="hr-HR" dirty="0" smtClean="0"/>
              <a:t> za sve učenike s teškoćama za koje je potrebna samo didaktičko – metodička podrška u radu (individualizirani pristup)</a:t>
            </a:r>
          </a:p>
          <a:p>
            <a:pPr marL="0" indent="0" algn="just">
              <a:buNone/>
            </a:pPr>
            <a:endParaRPr lang="hr-HR" dirty="0" smtClean="0"/>
          </a:p>
          <a:p>
            <a:pPr marL="0" indent="0" algn="just">
              <a:buNone/>
            </a:pPr>
            <a:endParaRPr lang="hr-HR" dirty="0" smtClean="0"/>
          </a:p>
          <a:p>
            <a:pPr marL="0" indent="0" algn="just">
              <a:buNone/>
            </a:pPr>
            <a:r>
              <a:rPr lang="hr-HR" sz="2600" b="1" dirty="0">
                <a:solidFill>
                  <a:srgbClr val="00B050"/>
                </a:solidFill>
              </a:rPr>
              <a:t>Učenici s teškoćama koji </a:t>
            </a:r>
            <a:r>
              <a:rPr lang="hr-HR" sz="2600" b="1" u="sng" dirty="0">
                <a:solidFill>
                  <a:srgbClr val="00B050"/>
                </a:solidFill>
              </a:rPr>
              <a:t>NEMAJU</a:t>
            </a:r>
            <a:r>
              <a:rPr lang="hr-HR" sz="2600" b="1" dirty="0">
                <a:solidFill>
                  <a:srgbClr val="00B050"/>
                </a:solidFill>
              </a:rPr>
              <a:t> snižene intelektualne sposobnosti mogu biti uspješni u </a:t>
            </a:r>
            <a:r>
              <a:rPr lang="hr-HR" sz="2600" b="1" dirty="0" smtClean="0">
                <a:solidFill>
                  <a:srgbClr val="00B050"/>
                </a:solidFill>
              </a:rPr>
              <a:t>svladavanju </a:t>
            </a:r>
            <a:r>
              <a:rPr lang="hr-HR" sz="2600" b="1" dirty="0">
                <a:solidFill>
                  <a:srgbClr val="00B050"/>
                </a:solidFill>
              </a:rPr>
              <a:t>svih razina znanja uz primjerenu didaktičko – metodičku podršku</a:t>
            </a:r>
          </a:p>
          <a:p>
            <a:pPr marL="0" indent="0" algn="just">
              <a:buNone/>
            </a:pPr>
            <a:endParaRPr lang="hr-HR" dirty="0"/>
          </a:p>
        </p:txBody>
      </p:sp>
      <p:pic>
        <p:nvPicPr>
          <p:cNvPr id="2050" name="Picture 2" descr="C:\Users\Tamara\AppData\Local\Microsoft\Windows\Temporary Internet Files\Content.IE5\BR69DEX7\elearning_imag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340" y="5339544"/>
            <a:ext cx="2133600" cy="120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35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94122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hr-H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 Uskladite metode, sredstva i oblike rada s potrebama učenika</a:t>
            </a:r>
            <a:endParaRPr lang="hr-HR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9600" y="1340768"/>
            <a:ext cx="10972800" cy="4785395"/>
          </a:xfrm>
        </p:spPr>
        <p:txBody>
          <a:bodyPr/>
          <a:lstStyle/>
          <a:p>
            <a:r>
              <a:rPr lang="hr-HR" dirty="0" smtClean="0"/>
              <a:t>Različite teškoće 		različite strategije 									poučavanja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sz="2800" b="1" dirty="0" smtClean="0">
                <a:solidFill>
                  <a:srgbClr val="00B050"/>
                </a:solidFill>
              </a:rPr>
              <a:t>Prilagodite govorni izraz (sve teškoće!)</a:t>
            </a:r>
          </a:p>
          <a:p>
            <a:r>
              <a:rPr lang="hr-HR" sz="2800" b="1" dirty="0" smtClean="0">
                <a:solidFill>
                  <a:srgbClr val="00B050"/>
                </a:solidFill>
              </a:rPr>
              <a:t>Omogućite uspješno čitanje</a:t>
            </a:r>
          </a:p>
          <a:p>
            <a:r>
              <a:rPr lang="hr-HR" sz="2800" b="1" dirty="0" smtClean="0">
                <a:solidFill>
                  <a:srgbClr val="00B050"/>
                </a:solidFill>
              </a:rPr>
              <a:t>Olakšajte pisano izražavanje</a:t>
            </a:r>
          </a:p>
          <a:p>
            <a:r>
              <a:rPr lang="hr-HR" sz="2800" b="1" dirty="0" smtClean="0">
                <a:solidFill>
                  <a:srgbClr val="00B050"/>
                </a:solidFill>
              </a:rPr>
              <a:t>Koristite učinkovitu demonstraciju</a:t>
            </a:r>
          </a:p>
          <a:p>
            <a:r>
              <a:rPr lang="hr-HR" sz="2800" b="1" dirty="0" smtClean="0">
                <a:solidFill>
                  <a:srgbClr val="00B050"/>
                </a:solidFill>
              </a:rPr>
              <a:t>Uključite učenika u praktičan rad</a:t>
            </a:r>
            <a:endParaRPr lang="hr-HR" sz="2800" b="1" dirty="0">
              <a:solidFill>
                <a:srgbClr val="00B050"/>
              </a:solidFill>
            </a:endParaRPr>
          </a:p>
        </p:txBody>
      </p:sp>
      <p:sp>
        <p:nvSpPr>
          <p:cNvPr id="4" name="Strelica udesno 3"/>
          <p:cNvSpPr/>
          <p:nvPr/>
        </p:nvSpPr>
        <p:spPr>
          <a:xfrm>
            <a:off x="3887757" y="1484784"/>
            <a:ext cx="1248139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pic>
        <p:nvPicPr>
          <p:cNvPr id="3075" name="Picture 3" descr="C:\Users\Tamara\AppData\Local\Microsoft\Windows\Temporary Internet Files\Content.IE5\BR69DEX7\Success-Failure-e134346639879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19" y="5013176"/>
            <a:ext cx="290916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06090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hr-H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3. Postavite ostvarive zahtjeve</a:t>
            </a:r>
            <a:endParaRPr lang="hr-HR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9600" y="1537252"/>
            <a:ext cx="10972800" cy="5060100"/>
          </a:xfrm>
        </p:spPr>
        <p:txBody>
          <a:bodyPr/>
          <a:lstStyle/>
          <a:p>
            <a:r>
              <a:rPr lang="hr-HR" dirty="0" smtClean="0"/>
              <a:t>Preispitajte zahtjeve vezane uz </a:t>
            </a:r>
            <a:r>
              <a:rPr lang="hr-HR" b="1" dirty="0" smtClean="0">
                <a:solidFill>
                  <a:srgbClr val="00B050"/>
                </a:solidFill>
              </a:rPr>
              <a:t>primjenu zadataka</a:t>
            </a:r>
          </a:p>
          <a:p>
            <a:r>
              <a:rPr lang="hr-HR" dirty="0" smtClean="0"/>
              <a:t>Predvidite višekratno </a:t>
            </a:r>
            <a:r>
              <a:rPr lang="hr-HR" b="1" dirty="0" smtClean="0">
                <a:solidFill>
                  <a:srgbClr val="00B050"/>
                </a:solidFill>
              </a:rPr>
              <a:t>vježbanje i ponavljanje</a:t>
            </a:r>
          </a:p>
          <a:p>
            <a:r>
              <a:rPr lang="hr-HR" dirty="0" smtClean="0"/>
              <a:t>Razmotrite zahtjeve vezane uz </a:t>
            </a:r>
            <a:r>
              <a:rPr lang="hr-HR" b="1" dirty="0" smtClean="0">
                <a:solidFill>
                  <a:srgbClr val="00B050"/>
                </a:solidFill>
              </a:rPr>
              <a:t>vrijeme</a:t>
            </a:r>
            <a:r>
              <a:rPr lang="hr-HR" dirty="0" smtClean="0"/>
              <a:t> rada</a:t>
            </a:r>
          </a:p>
          <a:p>
            <a:r>
              <a:rPr lang="hr-HR" dirty="0" smtClean="0"/>
              <a:t>Razmotrite zahtjeve vezane uz </a:t>
            </a:r>
            <a:r>
              <a:rPr lang="hr-HR" b="1" dirty="0" smtClean="0">
                <a:solidFill>
                  <a:srgbClr val="00B050"/>
                </a:solidFill>
              </a:rPr>
              <a:t>samostalnost </a:t>
            </a:r>
            <a:r>
              <a:rPr lang="hr-HR" dirty="0" smtClean="0"/>
              <a:t>učenika</a:t>
            </a:r>
          </a:p>
          <a:p>
            <a:r>
              <a:rPr lang="hr-HR" dirty="0" smtClean="0"/>
              <a:t>Primjerenim zahtjevima potičite </a:t>
            </a:r>
            <a:r>
              <a:rPr lang="hr-HR" b="1" dirty="0" smtClean="0">
                <a:solidFill>
                  <a:srgbClr val="00B050"/>
                </a:solidFill>
              </a:rPr>
              <a:t>aktivnost</a:t>
            </a:r>
            <a:r>
              <a:rPr lang="hr-HR" dirty="0" smtClean="0"/>
              <a:t>  učenika</a:t>
            </a:r>
          </a:p>
          <a:p>
            <a:r>
              <a:rPr lang="hr-HR" dirty="0" smtClean="0"/>
              <a:t>Razmotrite potrebe vezane uz </a:t>
            </a:r>
            <a:r>
              <a:rPr lang="hr-HR" b="1" dirty="0" smtClean="0">
                <a:solidFill>
                  <a:srgbClr val="00B050"/>
                </a:solidFill>
              </a:rPr>
              <a:t>prostor</a:t>
            </a:r>
            <a:endParaRPr lang="hr-HR" b="1" dirty="0">
              <a:solidFill>
                <a:srgbClr val="00B050"/>
              </a:solidFill>
            </a:endParaRPr>
          </a:p>
        </p:txBody>
      </p:sp>
      <p:pic>
        <p:nvPicPr>
          <p:cNvPr id="4098" name="Picture 2" descr="C:\Users\Tamara\AppData\Local\Microsoft\Windows\Temporary Internet Files\Content.IE5\W0O29U2O\AP-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485" y="4670377"/>
            <a:ext cx="2400267" cy="171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50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06090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hr-H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4. Potičite emocionalno – socijalne odnose</a:t>
            </a:r>
            <a:endParaRPr lang="hr-HR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9600" y="1196752"/>
            <a:ext cx="10972800" cy="5400600"/>
          </a:xfrm>
        </p:spPr>
        <p:txBody>
          <a:bodyPr/>
          <a:lstStyle/>
          <a:p>
            <a:pPr marL="0" indent="0" algn="ctr">
              <a:buNone/>
            </a:pPr>
            <a:r>
              <a:rPr lang="hr-HR" dirty="0" smtClean="0"/>
              <a:t>Pozitivan stav prema učeniku s teškoćama</a:t>
            </a:r>
          </a:p>
          <a:p>
            <a:pPr algn="ctr"/>
            <a:endParaRPr lang="hr-HR" dirty="0"/>
          </a:p>
          <a:p>
            <a:pPr marL="0" indent="0" algn="ctr">
              <a:buNone/>
            </a:pPr>
            <a:r>
              <a:rPr lang="hr-HR" dirty="0"/>
              <a:t>u</a:t>
            </a:r>
            <a:r>
              <a:rPr lang="hr-HR" dirty="0" smtClean="0"/>
              <a:t>mirujuće i motivirajuće djelovanje na učenika</a:t>
            </a:r>
          </a:p>
          <a:p>
            <a:pPr algn="ctr"/>
            <a:endParaRPr lang="hr-HR" dirty="0"/>
          </a:p>
          <a:p>
            <a:pPr marL="0" indent="0" algn="ctr">
              <a:buNone/>
            </a:pPr>
            <a:r>
              <a:rPr lang="hr-HR" dirty="0"/>
              <a:t>o</a:t>
            </a:r>
            <a:r>
              <a:rPr lang="hr-HR" dirty="0" smtClean="0"/>
              <a:t>sjećaj veće sigurnosti i samopouzdanja </a:t>
            </a:r>
          </a:p>
          <a:p>
            <a:pPr marL="0" indent="0" algn="ctr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sz="2800" b="1" dirty="0" smtClean="0">
                <a:solidFill>
                  <a:srgbClr val="00B050"/>
                </a:solidFill>
              </a:rPr>
              <a:t>- viša očekivanja vode do boljih postignuća!</a:t>
            </a:r>
          </a:p>
          <a:p>
            <a:pPr marL="0" indent="0" algn="ctr">
              <a:buNone/>
            </a:pPr>
            <a:r>
              <a:rPr lang="hr-HR" sz="2800" b="1" dirty="0" smtClean="0">
                <a:solidFill>
                  <a:srgbClr val="00B050"/>
                </a:solidFill>
              </a:rPr>
              <a:t>-suradničko učenje – vršnjaci!</a:t>
            </a:r>
            <a:endParaRPr lang="hr-HR" sz="2800" b="1" dirty="0">
              <a:solidFill>
                <a:srgbClr val="00B050"/>
              </a:solidFill>
            </a:endParaRPr>
          </a:p>
        </p:txBody>
      </p:sp>
      <p:sp>
        <p:nvSpPr>
          <p:cNvPr id="4" name="Strelica dolje 3"/>
          <p:cNvSpPr/>
          <p:nvPr/>
        </p:nvSpPr>
        <p:spPr>
          <a:xfrm>
            <a:off x="5263908" y="1772816"/>
            <a:ext cx="515109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5" name="Strelica dolje 4"/>
          <p:cNvSpPr/>
          <p:nvPr/>
        </p:nvSpPr>
        <p:spPr>
          <a:xfrm>
            <a:off x="5263907" y="2924944"/>
            <a:ext cx="61112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pic>
        <p:nvPicPr>
          <p:cNvPr id="5123" name="Picture 3" descr="C:\Users\Tamara\AppData\Local\Microsoft\Windows\Temporary Internet Files\Content.IE5\BR69DEX7\happy-childre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5258090"/>
            <a:ext cx="2725004" cy="148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73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50106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hr-H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5. Provodite poticajno vrednovanje i ocjenjivanje</a:t>
            </a:r>
            <a:endParaRPr lang="hr-HR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5328592"/>
          </a:xfrm>
        </p:spPr>
        <p:txBody>
          <a:bodyPr>
            <a:normAutofit/>
          </a:bodyPr>
          <a:lstStyle/>
          <a:p>
            <a:r>
              <a:rPr lang="hr-HR" sz="4000" b="1" dirty="0" smtClean="0">
                <a:solidFill>
                  <a:srgbClr val="C00000"/>
                </a:solidFill>
              </a:rPr>
              <a:t>Vrednovanje i ocjenjivanje je svrhovito ako je povezano s postavljenim dostižnim obrazovnim ciljevima (postignućima učenika)</a:t>
            </a:r>
          </a:p>
          <a:p>
            <a:pPr marL="0" indent="0">
              <a:buNone/>
            </a:pPr>
            <a:endParaRPr lang="hr-HR" sz="4000" b="1" dirty="0" smtClean="0">
              <a:solidFill>
                <a:srgbClr val="C00000"/>
              </a:solidFill>
            </a:endParaRPr>
          </a:p>
          <a:p>
            <a:r>
              <a:rPr lang="hr-HR" dirty="0" smtClean="0"/>
              <a:t>Vrednovanje može biti </a:t>
            </a:r>
            <a:r>
              <a:rPr lang="hr-HR" b="1" dirty="0" smtClean="0">
                <a:solidFill>
                  <a:srgbClr val="92D050"/>
                </a:solidFill>
              </a:rPr>
              <a:t>OPISNO i BROJČANO </a:t>
            </a:r>
            <a:r>
              <a:rPr lang="hr-HR" dirty="0" smtClean="0"/>
              <a:t>– opisno olakšava brojčano ocjenjivanje!</a:t>
            </a:r>
          </a:p>
          <a:p>
            <a:r>
              <a:rPr lang="hr-HR" dirty="0" smtClean="0"/>
              <a:t>Kriteriji moraju biti jasno određeni!</a:t>
            </a:r>
          </a:p>
          <a:p>
            <a:r>
              <a:rPr lang="hr-HR" b="1" dirty="0" smtClean="0">
                <a:solidFill>
                  <a:srgbClr val="92D050"/>
                </a:solidFill>
              </a:rPr>
              <a:t>Redovito i često vrednovanje!</a:t>
            </a:r>
          </a:p>
          <a:p>
            <a:endParaRPr lang="hr-HR" dirty="0"/>
          </a:p>
        </p:txBody>
      </p:sp>
      <p:pic>
        <p:nvPicPr>
          <p:cNvPr id="8194" name="Picture 2" descr="C:\Users\Tamara\AppData\Local\Microsoft\Windows\Temporary Internet Files\Content.IE5\BR69DEX7\check-and-cross-mark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090" y="3256433"/>
            <a:ext cx="1597537" cy="46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00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099930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 smtClean="0">
                <a:solidFill>
                  <a:srgbClr val="FF0000"/>
                </a:solidFill>
              </a:rPr>
              <a:t>PRAVILO – strogo se pridržavati postignuća (ciljeva) potrebnih za određenu ocjenu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10371580"/>
              </p:ext>
            </p:extLst>
          </p:nvPr>
        </p:nvGraphicFramePr>
        <p:xfrm>
          <a:off x="677865" y="1802298"/>
          <a:ext cx="9248018" cy="4668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320"/>
                <a:gridCol w="3538331"/>
                <a:gridCol w="3750367"/>
              </a:tblGrid>
              <a:tr h="830875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OCJENA</a:t>
                      </a:r>
                      <a:endParaRPr lang="hr-HR" sz="2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OPIS  POSTIGNUĆA  ( općenito)</a:t>
                      </a:r>
                      <a:endParaRPr lang="hr-H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1046313">
                <a:tc>
                  <a:txBody>
                    <a:bodyPr/>
                    <a:lstStyle/>
                    <a:p>
                      <a:r>
                        <a:rPr lang="hr-HR" dirty="0" smtClean="0"/>
                        <a:t>Dovoljan (2)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Prisjeća se osnovnih pojmova uz pomoć nastavnika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Radi uz pomoć i ne uočava</a:t>
                      </a:r>
                      <a:r>
                        <a:rPr lang="hr-HR" baseline="0" dirty="0" smtClean="0"/>
                        <a:t> greške</a:t>
                      </a:r>
                      <a:endParaRPr lang="hr-HR" dirty="0"/>
                    </a:p>
                  </a:txBody>
                  <a:tcPr/>
                </a:tc>
              </a:tr>
              <a:tr h="1046313">
                <a:tc>
                  <a:txBody>
                    <a:bodyPr/>
                    <a:lstStyle/>
                    <a:p>
                      <a:r>
                        <a:rPr lang="hr-HR" dirty="0" smtClean="0"/>
                        <a:t>Dobar (3)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Poznaje i imenuje osnovne pojmove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Radi uz povremenu pomoć, greške uočava i ispravlja</a:t>
                      </a:r>
                      <a:r>
                        <a:rPr lang="hr-HR" baseline="0" dirty="0" smtClean="0"/>
                        <a:t> uz pomoć nastavnika</a:t>
                      </a:r>
                      <a:endParaRPr lang="hr-HR" dirty="0"/>
                    </a:p>
                  </a:txBody>
                  <a:tcPr/>
                </a:tc>
              </a:tr>
              <a:tr h="830875">
                <a:tc>
                  <a:txBody>
                    <a:bodyPr/>
                    <a:lstStyle/>
                    <a:p>
                      <a:r>
                        <a:rPr lang="hr-HR" dirty="0" smtClean="0"/>
                        <a:t>Vrlo dobar (4)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Poznaje sve nastavne sadržaje, ali ih ne povezuje sa sličnim sadržajima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Primjenjuje stečeno znanje, samostalno uočava pogreške</a:t>
                      </a:r>
                      <a:r>
                        <a:rPr lang="hr-HR" baseline="0" dirty="0" smtClean="0"/>
                        <a:t> i ispravlja ih</a:t>
                      </a:r>
                      <a:endParaRPr lang="hr-HR" dirty="0"/>
                    </a:p>
                  </a:txBody>
                  <a:tcPr/>
                </a:tc>
              </a:tr>
              <a:tr h="830875">
                <a:tc>
                  <a:txBody>
                    <a:bodyPr/>
                    <a:lstStyle/>
                    <a:p>
                      <a:r>
                        <a:rPr lang="hr-HR" dirty="0" smtClean="0"/>
                        <a:t>Odličan (5)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Povezuje usvojeno znanje sa sličnim sadržajima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Kreativno primjenjuje usvojene vještine u novim situacijama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0787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205948"/>
          </a:xfrm>
        </p:spPr>
        <p:txBody>
          <a:bodyPr/>
          <a:lstStyle/>
          <a:p>
            <a:r>
              <a:rPr lang="hr-HR" b="1" dirty="0" smtClean="0"/>
              <a:t>Redoviti program uz individualizirane postupke (čl.5)</a:t>
            </a:r>
            <a:endParaRPr lang="hr-HR" b="1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4"/>
          <a:stretch/>
        </p:blipFill>
        <p:spPr bwMode="auto">
          <a:xfrm>
            <a:off x="836891" y="1908370"/>
            <a:ext cx="8360120" cy="4585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256107" y="5884029"/>
            <a:ext cx="1017900" cy="157397"/>
          </a:xfrm>
        </p:spPr>
        <p:txBody>
          <a:bodyPr>
            <a:normAutofit fontScale="25000" lnSpcReduction="20000"/>
          </a:bodyPr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05539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809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hr-H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6. Odredite najprimjereniji oblik provjere</a:t>
            </a:r>
            <a:endParaRPr lang="hr-HR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4857403"/>
          </a:xfrm>
        </p:spPr>
        <p:txBody>
          <a:bodyPr/>
          <a:lstStyle/>
          <a:p>
            <a:pPr algn="ctr"/>
            <a:r>
              <a:rPr lang="hr-HR" b="1" dirty="0" smtClean="0">
                <a:solidFill>
                  <a:srgbClr val="92D050"/>
                </a:solidFill>
              </a:rPr>
              <a:t>Usmeno, pisano ili praktični rad?</a:t>
            </a:r>
          </a:p>
          <a:p>
            <a:pPr marL="0" indent="0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dirty="0" smtClean="0"/>
              <a:t>Isti postupci podrške kao i tijekom procesa učenja</a:t>
            </a:r>
          </a:p>
          <a:p>
            <a:pPr marL="0" indent="0" algn="ctr">
              <a:buNone/>
            </a:pPr>
            <a:endParaRPr lang="hr-HR" dirty="0" smtClean="0"/>
          </a:p>
          <a:p>
            <a:r>
              <a:rPr lang="hr-HR" b="1" dirty="0" smtClean="0">
                <a:solidFill>
                  <a:srgbClr val="C00000"/>
                </a:solidFill>
              </a:rPr>
              <a:t>PRODULJENO  VRIJEME  RADA! </a:t>
            </a:r>
            <a:r>
              <a:rPr lang="hr-HR" dirty="0" smtClean="0"/>
              <a:t>– za sve s TUR</a:t>
            </a:r>
          </a:p>
          <a:p>
            <a:endParaRPr lang="hr-HR" dirty="0"/>
          </a:p>
        </p:txBody>
      </p:sp>
      <p:sp>
        <p:nvSpPr>
          <p:cNvPr id="4" name="Strelica dolje 3"/>
          <p:cNvSpPr/>
          <p:nvPr/>
        </p:nvSpPr>
        <p:spPr>
          <a:xfrm>
            <a:off x="5711957" y="1916832"/>
            <a:ext cx="384043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pic>
        <p:nvPicPr>
          <p:cNvPr id="3076" name="Picture 4" descr="C:\Users\Tamara\AppData\Local\Microsoft\Windows\Temporary Internet Files\Content.IE5\BR69DEX7\exam-sweat2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4581128"/>
            <a:ext cx="2677941" cy="216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27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809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članak </a:t>
            </a:r>
            <a:r>
              <a:rPr lang="hr-HR" dirty="0"/>
              <a:t>4. stavak 8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9600" y="1340768"/>
            <a:ext cx="10972800" cy="5184576"/>
          </a:xfrm>
        </p:spPr>
        <p:txBody>
          <a:bodyPr/>
          <a:lstStyle/>
          <a:p>
            <a:r>
              <a:rPr lang="hr-HR" dirty="0" smtClean="0"/>
              <a:t>Stručno povjerenstvo OŠ, kao i str. suradnici i nastavnici SŠ kada procijene da postoji potreba predlažu Stručnom povjerenstvu Ureda </a:t>
            </a:r>
            <a:r>
              <a:rPr lang="hr-HR" b="1" dirty="0" smtClean="0"/>
              <a:t>utvrđivanje primjerenog programa obrazovanja </a:t>
            </a:r>
            <a:r>
              <a:rPr lang="hr-HR" b="1" dirty="0" smtClean="0">
                <a:solidFill>
                  <a:srgbClr val="FF0000"/>
                </a:solidFill>
              </a:rPr>
              <a:t>ili</a:t>
            </a:r>
            <a:r>
              <a:rPr lang="hr-HR" b="1" dirty="0" smtClean="0"/>
              <a:t> ukidanje rješenja o primjerenom programu obrazovanja</a:t>
            </a:r>
          </a:p>
          <a:p>
            <a:endParaRPr lang="hr-HR" b="1" dirty="0"/>
          </a:p>
          <a:p>
            <a:r>
              <a:rPr lang="hr-HR" sz="1800" b="1" dirty="0" smtClean="0"/>
              <a:t>Pravilnik o postupku utvrđivanja psihofizičkog stanja djeteta, </a:t>
            </a:r>
          </a:p>
          <a:p>
            <a:pPr marL="0" indent="0">
              <a:buNone/>
            </a:pPr>
            <a:r>
              <a:rPr lang="hr-HR" sz="1800" b="1" dirty="0" smtClean="0"/>
              <a:t>učenika te sastavu stručnih povjerenstava, NN 67/14</a:t>
            </a:r>
          </a:p>
        </p:txBody>
      </p:sp>
      <p:pic>
        <p:nvPicPr>
          <p:cNvPr id="1026" name="Picture 2" descr="C:\Users\Tamara\AppData\Local\Microsoft\Windows\Temporary Internet Files\Content.IE5\JJ09MWGP\thumb-Signature-Paper-Document-Pencil-166.6-4207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012" y="3920277"/>
            <a:ext cx="278430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13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11579" y="1520825"/>
            <a:ext cx="8175625" cy="419338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hr-HR" sz="2800" dirty="0"/>
              <a:t>        </a:t>
            </a:r>
          </a:p>
          <a:p>
            <a:pPr>
              <a:buFont typeface="Wingdings" pitchFamily="2" charset="2"/>
              <a:buNone/>
            </a:pPr>
            <a:r>
              <a:rPr lang="hr-HR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hr-HR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Puno uspjeha u daljnjem radu.</a:t>
            </a:r>
          </a:p>
          <a:p>
            <a:pPr>
              <a:buFont typeface="Wingdings" pitchFamily="2" charset="2"/>
              <a:buNone/>
            </a:pPr>
            <a:endParaRPr lang="hr-HR" sz="3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r>
              <a:rPr lang="hr-HR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</a:t>
            </a:r>
            <a:r>
              <a:rPr lang="hr-HR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Zahvaljujemo </a:t>
            </a:r>
            <a:r>
              <a:rPr lang="hr-HR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</a:t>
            </a:r>
            <a:r>
              <a:rPr lang="hr-HR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pažnji!</a:t>
            </a:r>
            <a:endParaRPr lang="hr-HR" sz="3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endParaRPr lang="hr-HR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r>
              <a:rPr lang="hr-HR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</a:t>
            </a:r>
          </a:p>
          <a:p>
            <a:pPr>
              <a:buFont typeface="Wingdings" pitchFamily="2" charset="2"/>
              <a:buNone/>
            </a:pPr>
            <a:r>
              <a:rPr lang="hr-HR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</a:p>
          <a:p>
            <a:pPr>
              <a:buFont typeface="Wingdings" pitchFamily="2" charset="2"/>
              <a:buNone/>
            </a:pPr>
            <a:r>
              <a:rPr lang="hr-HR" sz="2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	     </a:t>
            </a:r>
          </a:p>
          <a:p>
            <a:pPr>
              <a:buFont typeface="Wingdings" pitchFamily="2" charset="2"/>
              <a:buNone/>
            </a:pPr>
            <a:r>
              <a:rPr lang="hr-HR" sz="2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</a:t>
            </a:r>
            <a:endParaRPr lang="hr-HR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endParaRPr lang="hr-HR" sz="2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1003706" y="5714208"/>
            <a:ext cx="52437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Kontakt e-mail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hr-HR" sz="2000" dirty="0" err="1" smtClean="0">
                <a:latin typeface="Times New Roman" pitchFamily="18" charset="0"/>
                <a:cs typeface="Times New Roman" pitchFamily="18" charset="0"/>
              </a:rPr>
              <a:t>tamara.beric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hr-HR" sz="2000" dirty="0" err="1" smtClean="0">
                <a:latin typeface="Times New Roman" pitchFamily="18" charset="0"/>
                <a:cs typeface="Times New Roman" pitchFamily="18" charset="0"/>
              </a:rPr>
              <a:t>blazic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@ss-</a:t>
            </a:r>
            <a:r>
              <a:rPr lang="hr-HR" sz="2000" dirty="0" err="1" smtClean="0">
                <a:latin typeface="Times New Roman" pitchFamily="18" charset="0"/>
                <a:cs typeface="Times New Roman" pitchFamily="18" charset="0"/>
              </a:rPr>
              <a:t>czoio.hr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hr-H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Bojan\AppData\Local\Microsoft\Windows\Temporary Internet Files\Content.IE5\5WW9ZW84\the_end_is_near_43681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29" y="544232"/>
            <a:ext cx="3465859" cy="409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0002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|0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1.1|0.9|0.5|0.4|0.4|0.7|0.8|0.5|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9|33|105.5|33.6|6.3|6.7|6.1|2.8|26.9|11.3|85.2|9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|0.2|0.2|0.2|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"/>
</p:tagLst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1202</TotalTime>
  <Words>2301</Words>
  <Application>Microsoft Office PowerPoint</Application>
  <PresentationFormat>Custom</PresentationFormat>
  <Paragraphs>482</Paragraphs>
  <Slides>92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92</vt:i4>
      </vt:variant>
    </vt:vector>
  </HeadingPairs>
  <TitlesOfParts>
    <vt:vector size="100" baseType="lpstr">
      <vt:lpstr>HDOfficeLightV0</vt:lpstr>
      <vt:lpstr>Faseta</vt:lpstr>
      <vt:lpstr>Office tema</vt:lpstr>
      <vt:lpstr>1_Office tema</vt:lpstr>
      <vt:lpstr>2_Office tema</vt:lpstr>
      <vt:lpstr>3_Office tema</vt:lpstr>
      <vt:lpstr>4_Office tema</vt:lpstr>
      <vt:lpstr>5_Office tema</vt:lpstr>
      <vt:lpstr>Osnove programiranja u radu s učenicima s teškoćama u razvoju </vt:lpstr>
      <vt:lpstr>Plan predavanja</vt:lpstr>
      <vt:lpstr>Kompleksnost populacije učenika s teškoćama</vt:lpstr>
      <vt:lpstr> Sredina iz koje dolaze učenici</vt:lpstr>
      <vt:lpstr>TIMSKI PRISTUP</vt:lpstr>
      <vt:lpstr> 1.Vrste  primjerenih  oblika  školovanja učenika  s  teškoćama</vt:lpstr>
      <vt:lpstr>Pravilnik o osnovnoškolskom i srednješkolskom odgoju i obrazovanju učenika s TUR, NN 24/15</vt:lpstr>
      <vt:lpstr>Programska potpora obuhvaća:</vt:lpstr>
      <vt:lpstr>Redoviti program uz individualizirane postupke (čl.5)</vt:lpstr>
      <vt:lpstr>Redoviti program uz individualizirane postupke (čl.5)</vt:lpstr>
      <vt:lpstr>Redoviti program uz prilagodbu sadržaja i individualizirane postupke (čl.6)</vt:lpstr>
      <vt:lpstr>Što znači prilagoditi program?</vt:lpstr>
      <vt:lpstr>Koliko se smije sažeti opseg sadržaja?</vt:lpstr>
      <vt:lpstr>Etape sažimanja opsega programa</vt:lpstr>
      <vt:lpstr>Inicijalna procjena učenika</vt:lpstr>
      <vt:lpstr>Inicijalna procjena uključuje: </vt:lpstr>
      <vt:lpstr>Što je IOOP ? (individualizirani odgojno-obrazovni program)</vt:lpstr>
      <vt:lpstr>PowerPoint Presentation</vt:lpstr>
      <vt:lpstr>Česta pitanja</vt:lpstr>
      <vt:lpstr>Odmor?</vt:lpstr>
      <vt:lpstr>  2. Vrste teškoća kod učenika Vaše škole</vt:lpstr>
      <vt:lpstr>PowerPoint Presentation</vt:lpstr>
      <vt:lpstr>Intelektualne teškoće – nevidljive teškoće</vt:lpstr>
      <vt:lpstr>Intelektualne teškoće</vt:lpstr>
      <vt:lpstr>PowerPoint Presentation</vt:lpstr>
      <vt:lpstr>Važna obilježja teškoća u učenju</vt:lpstr>
      <vt:lpstr>Disleksija</vt:lpstr>
      <vt:lpstr>Kako se očituje disleksija?</vt:lpstr>
      <vt:lpstr>Disleksija i učenje</vt:lpstr>
      <vt:lpstr>Diskalkulija</vt:lpstr>
      <vt:lpstr>Osobitosti diskalkulije</vt:lpstr>
      <vt:lpstr>Učeničke taktike prikrivanja diskalkulije</vt:lpstr>
      <vt:lpstr>Disgrafija</vt:lpstr>
      <vt:lpstr>Osobitosti  disgrafije</vt:lpstr>
      <vt:lpstr>Problem motivacije i samopouzdanja pri učenju</vt:lpstr>
      <vt:lpstr>Aspergerov sy</vt:lpstr>
      <vt:lpstr>Posebnosti osoba s Aspergerovim sy i individualizacija</vt:lpstr>
      <vt:lpstr>Posebnosti osoba s Aspergerovim sy </vt:lpstr>
      <vt:lpstr>Prilagodba sadržaja  - nužna!</vt:lpstr>
      <vt:lpstr>Uloga nastavnika – umjesto zaključka</vt:lpstr>
      <vt:lpstr>PowerPoint Presentation</vt:lpstr>
      <vt:lpstr>PowerPoint Presentation</vt:lpstr>
      <vt:lpstr>Uspješan rad s učenicima s teškoćama od učitelja/ nastavnika u inkluzivnim uvjetima zahtjeva:</vt:lpstr>
      <vt:lpstr>Neravnoteža u uvjetima provedbe edukacijske inkluzije</vt:lpstr>
      <vt:lpstr>PowerPoint Presentation</vt:lpstr>
      <vt:lpstr>Odmor?</vt:lpstr>
      <vt:lpstr> Prilagodbe  i  individualizacija  u  radu</vt:lpstr>
      <vt:lpstr>INDIVIDULIZIRANI POSTUPCI OMOGUĆUJU OBLIKE POTPORE OBZIROM NA:</vt:lpstr>
      <vt:lpstr>Prilagodbe nastavnih  sadržaja </vt:lpstr>
      <vt:lpstr>PRILAGODBA NASTAVNIH SADRŽAJA </vt:lpstr>
      <vt:lpstr>Primjer sažimanja gradiva putem listića za nadopunjavanje</vt:lpstr>
      <vt:lpstr>PRILAGODBE U PREZENTACIJI NASTAVNIH SADRŽAJA  Koristiti  i izmjenjivati raznolike metode rada, sredstva i pomagala: </vt:lpstr>
      <vt:lpstr>KAD GOD JE TO MOGUĆE KORISTITI :</vt:lpstr>
      <vt:lpstr>      Prilagodbe  opsega  i težine zadataka</vt:lpstr>
      <vt:lpstr>Prilagodba opsega i težine zadataka:</vt:lpstr>
      <vt:lpstr>Prilagodba opsega i težine zadataka:</vt:lpstr>
      <vt:lpstr>Prilagodbe razredu s većim brojem učenika s ADHD-Sy </vt:lpstr>
      <vt:lpstr>Vremenske  i  prostorne prilagodbe</vt:lpstr>
      <vt:lpstr>Vremenske prilagodbe</vt:lpstr>
      <vt:lpstr>Prostorne prilagodbe</vt:lpstr>
      <vt:lpstr>Još neke prilagodbe:</vt:lpstr>
      <vt:lpstr>Individualizacija  pristupa učeniku</vt:lpstr>
      <vt:lpstr>Potreba za individualizacijom pristupa i dodatnim oblicima podrške proizlazi iz: </vt:lpstr>
      <vt:lpstr>Učenik iz nepoticajne sredine</vt:lpstr>
      <vt:lpstr>U pristupu učeniku treba izbjegavati:</vt:lpstr>
      <vt:lpstr>        Neuspjeh u učenju, nepovoljna odgojna klima i komunikacija mogu negativno djelovati na njihov emocionalni i socijalni razvoj jer je svakome od nas važno prihvaćanje sa strane okoline.  Vrlo lako se u takvim uvjetima mogu pojaviti nepoželjna ponašanja. </vt:lpstr>
      <vt:lpstr>PRISTUP UČENICIMA S PUP-om</vt:lpstr>
      <vt:lpstr>Pristup nastavnika u radu s učenicima s PUP-om ( Paradžik, Šarić)</vt:lpstr>
      <vt:lpstr>Individualizirani nastavni listići </vt:lpstr>
      <vt:lpstr>PRIMJERI NASTAVNIH LISTIĆA</vt:lpstr>
      <vt:lpstr>Individualizirani nastavni listić</vt:lpstr>
      <vt:lpstr>PRIMJER NASTAVNOG LISTIĆA  kojeg učenik treba dovršiti upisivanjem </vt:lpstr>
      <vt:lpstr>Fotografije radnih operacija</vt:lpstr>
      <vt:lpstr>PRIMJERI NASTAVNIH LISTIĆA  s raščlambom radnih zadataka na radne operacije </vt:lpstr>
      <vt:lpstr>Prikaz tijeka radnih operacija</vt:lpstr>
      <vt:lpstr>Pravilan odabir slike  (npr. stablo )</vt:lpstr>
      <vt:lpstr>Pravilan odabir slike                  (npr. zaštitne rukavice )</vt:lpstr>
      <vt:lpstr>PRIMJER TABELARNOG PRIKAZA                                              NASTAVNOG SADRŽAJA:</vt:lpstr>
      <vt:lpstr>PowerPoint Presentation</vt:lpstr>
      <vt:lpstr>Radionica</vt:lpstr>
      <vt:lpstr>Praćenje i ocjenjivanje</vt:lpstr>
      <vt:lpstr>Što trebamo imati na umu prilikom praćenja i ocjenjivanja učenika s TUR?</vt:lpstr>
      <vt:lpstr>Na koji način?</vt:lpstr>
      <vt:lpstr> 1. Odredite ciljeve učenja (obrazovna postignuća) </vt:lpstr>
      <vt:lpstr>2. Uskladite metode, sredstva i oblike rada s potrebama učenika</vt:lpstr>
      <vt:lpstr>3. Postavite ostvarive zahtjeve</vt:lpstr>
      <vt:lpstr>4. Potičite emocionalno – socijalne odnose</vt:lpstr>
      <vt:lpstr>5. Provodite poticajno vrednovanje i ocjenjivanje</vt:lpstr>
      <vt:lpstr>PRAVILO – strogo se pridržavati postignuća (ciljeva) potrebnih za određenu ocjenu</vt:lpstr>
      <vt:lpstr>6. Odredite najprimjereniji oblik provjere</vt:lpstr>
      <vt:lpstr> članak 4. stavak 8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Preduvjeti uspješne inkluzije učenika s teškoćama u strukovne škole </dc:title>
  <dc:creator>Petra Međimorec Grgurić</dc:creator>
  <cp:lastModifiedBy>Nikolina Pupić Grmovšek</cp:lastModifiedBy>
  <cp:revision>115</cp:revision>
  <dcterms:created xsi:type="dcterms:W3CDTF">2016-09-11T16:19:48Z</dcterms:created>
  <dcterms:modified xsi:type="dcterms:W3CDTF">2016-12-28T15:34:36Z</dcterms:modified>
</cp:coreProperties>
</file>