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75" r:id="rId3"/>
    <p:sldId id="25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7" r:id="rId43"/>
    <p:sldId id="318" r:id="rId44"/>
    <p:sldId id="319" r:id="rId45"/>
    <p:sldId id="274" r:id="rId46"/>
    <p:sldId id="277" r:id="rId47"/>
  </p:sldIdLst>
  <p:sldSz cx="9144000" cy="6858000" type="screen4x3"/>
  <p:notesSz cx="6867525" cy="99949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Arial" charset="0"/>
      </a:defRPr>
    </a:lvl5pPr>
    <a:lvl6pPr marL="2286000" algn="l" defTabSz="914400" rtl="0" eaLnBrk="1" latinLnBrk="0" hangingPunct="1">
      <a:defRPr kern="1200">
        <a:solidFill>
          <a:schemeClr val="tx1"/>
        </a:solidFill>
        <a:latin typeface="Arial" charset="0"/>
        <a:ea typeface="ＭＳ Ｐゴシック" charset="-128"/>
        <a:cs typeface="Arial" charset="0"/>
      </a:defRPr>
    </a:lvl6pPr>
    <a:lvl7pPr marL="2743200" algn="l" defTabSz="914400" rtl="0" eaLnBrk="1" latinLnBrk="0" hangingPunct="1">
      <a:defRPr kern="1200">
        <a:solidFill>
          <a:schemeClr val="tx1"/>
        </a:solidFill>
        <a:latin typeface="Arial" charset="0"/>
        <a:ea typeface="ＭＳ Ｐゴシック" charset="-128"/>
        <a:cs typeface="Arial" charset="0"/>
      </a:defRPr>
    </a:lvl7pPr>
    <a:lvl8pPr marL="3200400" algn="l" defTabSz="914400" rtl="0" eaLnBrk="1" latinLnBrk="0" hangingPunct="1">
      <a:defRPr kern="1200">
        <a:solidFill>
          <a:schemeClr val="tx1"/>
        </a:solidFill>
        <a:latin typeface="Arial" charset="0"/>
        <a:ea typeface="ＭＳ Ｐゴシック" charset="-128"/>
        <a:cs typeface="Arial" charset="0"/>
      </a:defRPr>
    </a:lvl8pPr>
    <a:lvl9pPr marL="3657600" algn="l" defTabSz="914400" rtl="0" eaLnBrk="1" latinLnBrk="0" hangingPunct="1">
      <a:defRPr kern="1200">
        <a:solidFill>
          <a:schemeClr val="tx1"/>
        </a:solidFill>
        <a:latin typeface="Arial" charset="0"/>
        <a:ea typeface="ＭＳ Ｐゴシック"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snapToGrid="0" snapToObjects="1">
      <p:cViewPr>
        <p:scale>
          <a:sx n="75" d="100"/>
          <a:sy n="75" d="100"/>
        </p:scale>
        <p:origin x="-2664" y="-8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6563" cy="500063"/>
          </a:xfrm>
          <a:prstGeom prst="rect">
            <a:avLst/>
          </a:prstGeom>
        </p:spPr>
        <p:txBody>
          <a:bodyPr vert="horz" lIns="96350" tIns="48175" rIns="96350" bIns="48175" rtlCol="0"/>
          <a:lstStyle>
            <a:lvl1pPr algn="l">
              <a:defRPr sz="1300">
                <a:cs typeface="+mn-cs"/>
              </a:defRPr>
            </a:lvl1pPr>
          </a:lstStyle>
          <a:p>
            <a:pPr>
              <a:defRPr/>
            </a:pPr>
            <a:endParaRPr lang="hr-HR"/>
          </a:p>
        </p:txBody>
      </p:sp>
      <p:sp>
        <p:nvSpPr>
          <p:cNvPr id="3" name="Rezervirano mjesto datuma 2"/>
          <p:cNvSpPr>
            <a:spLocks noGrp="1"/>
          </p:cNvSpPr>
          <p:nvPr>
            <p:ph type="dt" sz="quarter" idx="1"/>
          </p:nvPr>
        </p:nvSpPr>
        <p:spPr>
          <a:xfrm>
            <a:off x="3889375" y="0"/>
            <a:ext cx="2976563" cy="500063"/>
          </a:xfrm>
          <a:prstGeom prst="rect">
            <a:avLst/>
          </a:prstGeom>
        </p:spPr>
        <p:txBody>
          <a:bodyPr vert="horz" lIns="96350" tIns="48175" rIns="96350" bIns="48175" rtlCol="0"/>
          <a:lstStyle>
            <a:lvl1pPr algn="r">
              <a:defRPr sz="1300">
                <a:cs typeface="+mn-cs"/>
              </a:defRPr>
            </a:lvl1pPr>
          </a:lstStyle>
          <a:p>
            <a:pPr>
              <a:defRPr/>
            </a:pPr>
            <a:r>
              <a:rPr lang="hr-HR"/>
              <a:t>1.8.2014.</a:t>
            </a:r>
          </a:p>
        </p:txBody>
      </p:sp>
      <p:sp>
        <p:nvSpPr>
          <p:cNvPr id="4" name="Rezervirano mjesto podnožja 3"/>
          <p:cNvSpPr>
            <a:spLocks noGrp="1"/>
          </p:cNvSpPr>
          <p:nvPr>
            <p:ph type="ftr" sz="quarter" idx="2"/>
          </p:nvPr>
        </p:nvSpPr>
        <p:spPr>
          <a:xfrm>
            <a:off x="0" y="9493250"/>
            <a:ext cx="2976563" cy="500063"/>
          </a:xfrm>
          <a:prstGeom prst="rect">
            <a:avLst/>
          </a:prstGeom>
        </p:spPr>
        <p:txBody>
          <a:bodyPr vert="horz" lIns="96350" tIns="48175" rIns="96350" bIns="48175" rtlCol="0" anchor="b"/>
          <a:lstStyle>
            <a:lvl1pPr algn="l">
              <a:defRPr sz="1300">
                <a:cs typeface="+mn-cs"/>
              </a:defRPr>
            </a:lvl1pPr>
          </a:lstStyle>
          <a:p>
            <a:pPr>
              <a:defRPr/>
            </a:pPr>
            <a:endParaRPr lang="hr-HR"/>
          </a:p>
        </p:txBody>
      </p:sp>
      <p:sp>
        <p:nvSpPr>
          <p:cNvPr id="5" name="Rezervirano mjesto broja slajda 4"/>
          <p:cNvSpPr>
            <a:spLocks noGrp="1"/>
          </p:cNvSpPr>
          <p:nvPr>
            <p:ph type="sldNum" sz="quarter" idx="3"/>
          </p:nvPr>
        </p:nvSpPr>
        <p:spPr>
          <a:xfrm>
            <a:off x="3889375" y="9493250"/>
            <a:ext cx="2976563" cy="500063"/>
          </a:xfrm>
          <a:prstGeom prst="rect">
            <a:avLst/>
          </a:prstGeom>
        </p:spPr>
        <p:txBody>
          <a:bodyPr vert="horz" lIns="96350" tIns="48175" rIns="96350" bIns="48175" rtlCol="0" anchor="b"/>
          <a:lstStyle>
            <a:lvl1pPr algn="r">
              <a:defRPr sz="1300">
                <a:cs typeface="+mn-cs"/>
              </a:defRPr>
            </a:lvl1pPr>
          </a:lstStyle>
          <a:p>
            <a:pPr>
              <a:defRPr/>
            </a:pPr>
            <a:fld id="{9330C515-1851-434F-B7C7-E661A0466064}" type="slidenum">
              <a:rPr lang="hr-HR"/>
              <a:pPr>
                <a:defRPr/>
              </a:pPr>
              <a:t>‹#›</a:t>
            </a:fld>
            <a:endParaRPr lang="hr-HR"/>
          </a:p>
        </p:txBody>
      </p:sp>
    </p:spTree>
    <p:extLst>
      <p:ext uri="{BB962C8B-B14F-4D97-AF65-F5344CB8AC3E}">
        <p14:creationId xmlns:p14="http://schemas.microsoft.com/office/powerpoint/2010/main" val="357398684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6563" cy="500063"/>
          </a:xfrm>
          <a:prstGeom prst="rect">
            <a:avLst/>
          </a:prstGeom>
        </p:spPr>
        <p:txBody>
          <a:bodyPr vert="horz" lIns="96350" tIns="48175" rIns="96350" bIns="48175" rtlCol="0"/>
          <a:lstStyle>
            <a:lvl1pPr algn="l">
              <a:defRPr sz="1300">
                <a:cs typeface="Arial" charset="0"/>
              </a:defRPr>
            </a:lvl1pPr>
          </a:lstStyle>
          <a:p>
            <a:pPr>
              <a:defRPr/>
            </a:pPr>
            <a:endParaRPr lang="hr-HR"/>
          </a:p>
        </p:txBody>
      </p:sp>
      <p:sp>
        <p:nvSpPr>
          <p:cNvPr id="3" name="Rezervirano mjesto datuma 2"/>
          <p:cNvSpPr>
            <a:spLocks noGrp="1"/>
          </p:cNvSpPr>
          <p:nvPr>
            <p:ph type="dt" idx="1"/>
          </p:nvPr>
        </p:nvSpPr>
        <p:spPr>
          <a:xfrm>
            <a:off x="3889375" y="0"/>
            <a:ext cx="2976563" cy="500063"/>
          </a:xfrm>
          <a:prstGeom prst="rect">
            <a:avLst/>
          </a:prstGeom>
        </p:spPr>
        <p:txBody>
          <a:bodyPr vert="horz" lIns="96350" tIns="48175" rIns="96350" bIns="48175" rtlCol="0"/>
          <a:lstStyle>
            <a:lvl1pPr algn="r">
              <a:defRPr sz="1300">
                <a:cs typeface="Arial" charset="0"/>
              </a:defRPr>
            </a:lvl1pPr>
          </a:lstStyle>
          <a:p>
            <a:pPr>
              <a:defRPr/>
            </a:pPr>
            <a:r>
              <a:rPr lang="hr-HR"/>
              <a:t>1.8.2014.</a:t>
            </a:r>
          </a:p>
        </p:txBody>
      </p:sp>
      <p:sp>
        <p:nvSpPr>
          <p:cNvPr id="4" name="Rezervirano mjesto slike slajda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pPr lvl="0"/>
            <a:endParaRPr lang="hr-HR" noProof="0" smtClean="0"/>
          </a:p>
        </p:txBody>
      </p:sp>
      <p:sp>
        <p:nvSpPr>
          <p:cNvPr id="5" name="Rezervirano mjesto bilježaka 4"/>
          <p:cNvSpPr>
            <a:spLocks noGrp="1"/>
          </p:cNvSpPr>
          <p:nvPr>
            <p:ph type="body" sz="quarter" idx="3"/>
          </p:nvPr>
        </p:nvSpPr>
        <p:spPr>
          <a:xfrm>
            <a:off x="687388" y="4748213"/>
            <a:ext cx="5492750" cy="4497387"/>
          </a:xfrm>
          <a:prstGeom prst="rect">
            <a:avLst/>
          </a:prstGeom>
        </p:spPr>
        <p:txBody>
          <a:bodyPr vert="horz" lIns="96350" tIns="48175" rIns="96350" bIns="48175" rtlCol="0"/>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p>
        </p:txBody>
      </p:sp>
      <p:sp>
        <p:nvSpPr>
          <p:cNvPr id="6" name="Rezervirano mjesto podnožja 5"/>
          <p:cNvSpPr>
            <a:spLocks noGrp="1"/>
          </p:cNvSpPr>
          <p:nvPr>
            <p:ph type="ftr" sz="quarter" idx="4"/>
          </p:nvPr>
        </p:nvSpPr>
        <p:spPr>
          <a:xfrm>
            <a:off x="0" y="9493250"/>
            <a:ext cx="2976563" cy="500063"/>
          </a:xfrm>
          <a:prstGeom prst="rect">
            <a:avLst/>
          </a:prstGeom>
        </p:spPr>
        <p:txBody>
          <a:bodyPr vert="horz" lIns="96350" tIns="48175" rIns="96350" bIns="48175" rtlCol="0" anchor="b"/>
          <a:lstStyle>
            <a:lvl1pPr algn="l">
              <a:defRPr sz="1300">
                <a:cs typeface="Arial" charset="0"/>
              </a:defRPr>
            </a:lvl1pPr>
          </a:lstStyle>
          <a:p>
            <a:pPr>
              <a:defRPr/>
            </a:pPr>
            <a:endParaRPr lang="hr-HR"/>
          </a:p>
        </p:txBody>
      </p:sp>
      <p:sp>
        <p:nvSpPr>
          <p:cNvPr id="7" name="Rezervirano mjesto broja slajda 6"/>
          <p:cNvSpPr>
            <a:spLocks noGrp="1"/>
          </p:cNvSpPr>
          <p:nvPr>
            <p:ph type="sldNum" sz="quarter" idx="5"/>
          </p:nvPr>
        </p:nvSpPr>
        <p:spPr>
          <a:xfrm>
            <a:off x="3889375" y="9493250"/>
            <a:ext cx="2976563" cy="500063"/>
          </a:xfrm>
          <a:prstGeom prst="rect">
            <a:avLst/>
          </a:prstGeom>
        </p:spPr>
        <p:txBody>
          <a:bodyPr vert="horz" lIns="96350" tIns="48175" rIns="96350" bIns="48175" rtlCol="0" anchor="b"/>
          <a:lstStyle>
            <a:lvl1pPr algn="r">
              <a:defRPr sz="1300">
                <a:cs typeface="Arial" charset="0"/>
              </a:defRPr>
            </a:lvl1pPr>
          </a:lstStyle>
          <a:p>
            <a:pPr>
              <a:defRPr/>
            </a:pPr>
            <a:fld id="{AA797B94-10EF-46D1-B4A4-9305E746EA8D}" type="slidenum">
              <a:rPr lang="hr-HR"/>
              <a:pPr>
                <a:defRPr/>
              </a:pPr>
              <a:t>‹#›</a:t>
            </a:fld>
            <a:endParaRPr lang="hr-HR"/>
          </a:p>
        </p:txBody>
      </p:sp>
    </p:spTree>
    <p:extLst>
      <p:ext uri="{BB962C8B-B14F-4D97-AF65-F5344CB8AC3E}">
        <p14:creationId xmlns:p14="http://schemas.microsoft.com/office/powerpoint/2010/main" val="351564163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p>
        </p:txBody>
      </p:sp>
      <p:sp>
        <p:nvSpPr>
          <p:cNvPr id="501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79E3E-DBC6-4A85-8000-263B58080A07}" type="slidenum">
              <a:rPr lang="hr-HR" altLang="sr-Latn-RS" sz="1300" smtClean="0">
                <a:latin typeface="Arial" charset="0"/>
              </a:rPr>
              <a:pPr eaLnBrk="1" hangingPunct="1">
                <a:spcBef>
                  <a:spcPct val="0"/>
                </a:spcBef>
              </a:pPr>
              <a:t>1</a:t>
            </a:fld>
            <a:endParaRPr lang="hr-HR" altLang="sr-Latn-RS" sz="1300" smtClean="0">
              <a:latin typeface="Arial" charset="0"/>
            </a:endParaRPr>
          </a:p>
        </p:txBody>
      </p:sp>
      <p:sp>
        <p:nvSpPr>
          <p:cNvPr id="50181" name="Rezervirano mjesto datuma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hr-HR" altLang="sr-Latn-RS" sz="1300" smtClean="0">
                <a:latin typeface="Arial" charset="0"/>
              </a:rPr>
              <a:t>1.8.2014.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BA73F23-D6DC-4EDD-A1B2-77CBBC40DECE}" type="datetime1">
              <a:rPr lang="en-US"/>
              <a:pPr>
                <a:defRPr/>
              </a:pPr>
              <a:t>11/14/2014</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4E54DF7F-AAD8-4F81-AE29-A7113E150553}" type="slidenum">
              <a:rPr lang="en-GB"/>
              <a:pPr>
                <a:defRPr/>
              </a:pPr>
              <a:t>‹#›</a:t>
            </a:fld>
            <a:endParaRPr lang="en-GB"/>
          </a:p>
        </p:txBody>
      </p:sp>
    </p:spTree>
    <p:extLst>
      <p:ext uri="{BB962C8B-B14F-4D97-AF65-F5344CB8AC3E}">
        <p14:creationId xmlns:p14="http://schemas.microsoft.com/office/powerpoint/2010/main" val="117238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1570CC4-7DBE-4CEC-B2CA-1C36C0569C87}" type="datetime1">
              <a:rPr lang="en-US"/>
              <a:pPr>
                <a:defRPr/>
              </a:pPr>
              <a:t>11/14/2014</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90EC0016-2013-45AB-904A-686131ABD4CD}" type="slidenum">
              <a:rPr lang="en-GB"/>
              <a:pPr>
                <a:defRPr/>
              </a:pPr>
              <a:t>‹#›</a:t>
            </a:fld>
            <a:endParaRPr lang="en-GB"/>
          </a:p>
        </p:txBody>
      </p:sp>
    </p:spTree>
    <p:extLst>
      <p:ext uri="{BB962C8B-B14F-4D97-AF65-F5344CB8AC3E}">
        <p14:creationId xmlns:p14="http://schemas.microsoft.com/office/powerpoint/2010/main" val="183391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7F118EB-C12B-401D-A895-093668C8C0B9}" type="datetime1">
              <a:rPr lang="en-US"/>
              <a:pPr>
                <a:defRPr/>
              </a:pPr>
              <a:t>11/14/2014</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7A0D0442-3371-4E40-805C-3129C7A84094}" type="slidenum">
              <a:rPr lang="en-GB"/>
              <a:pPr>
                <a:defRPr/>
              </a:pPr>
              <a:t>‹#›</a:t>
            </a:fld>
            <a:endParaRPr lang="en-GB"/>
          </a:p>
        </p:txBody>
      </p:sp>
    </p:spTree>
    <p:extLst>
      <p:ext uri="{BB962C8B-B14F-4D97-AF65-F5344CB8AC3E}">
        <p14:creationId xmlns:p14="http://schemas.microsoft.com/office/powerpoint/2010/main" val="423960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GB"/>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A8BADDB-C548-4AC1-9B40-13E759B225E1}" type="datetime1">
              <a:rPr lang="en-US"/>
              <a:pPr>
                <a:defRPr/>
              </a:pPr>
              <a:t>11/14/2014</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5FFE7C2E-A267-4094-A272-5B2BECBE40DE}" type="slidenum">
              <a:rPr lang="en-GB"/>
              <a:pPr>
                <a:defRPr/>
              </a:pPr>
              <a:t>‹#›</a:t>
            </a:fld>
            <a:endParaRPr lang="en-GB"/>
          </a:p>
        </p:txBody>
      </p:sp>
    </p:spTree>
    <p:extLst>
      <p:ext uri="{BB962C8B-B14F-4D97-AF65-F5344CB8AC3E}">
        <p14:creationId xmlns:p14="http://schemas.microsoft.com/office/powerpoint/2010/main" val="22481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D0CDC6-36EF-4DA9-9DB7-FC6C68A2D94C}" type="datetime1">
              <a:rPr lang="en-US"/>
              <a:pPr>
                <a:defRPr/>
              </a:pPr>
              <a:t>11/14/2014</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952B7D18-D4BA-4BD0-890E-96C53573F142}" type="slidenum">
              <a:rPr lang="en-GB"/>
              <a:pPr>
                <a:defRPr/>
              </a:pPr>
              <a:t>‹#›</a:t>
            </a:fld>
            <a:endParaRPr lang="en-GB"/>
          </a:p>
        </p:txBody>
      </p:sp>
    </p:spTree>
    <p:extLst>
      <p:ext uri="{BB962C8B-B14F-4D97-AF65-F5344CB8AC3E}">
        <p14:creationId xmlns:p14="http://schemas.microsoft.com/office/powerpoint/2010/main" val="417856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96C0EE0-E23B-4E50-9C84-8716E25ABA4C}" type="datetime1">
              <a:rPr lang="en-US"/>
              <a:pPr>
                <a:defRPr/>
              </a:pPr>
              <a:t>11/14/2014</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145CECB6-4321-4347-A91F-3C72A6F02C00}" type="slidenum">
              <a:rPr lang="en-GB"/>
              <a:pPr>
                <a:defRPr/>
              </a:pPr>
              <a:t>‹#›</a:t>
            </a:fld>
            <a:endParaRPr lang="en-GB"/>
          </a:p>
        </p:txBody>
      </p:sp>
    </p:spTree>
    <p:extLst>
      <p:ext uri="{BB962C8B-B14F-4D97-AF65-F5344CB8AC3E}">
        <p14:creationId xmlns:p14="http://schemas.microsoft.com/office/powerpoint/2010/main" val="232281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EC083C1-7077-4E93-9B30-A625B9ACF393}" type="datetime1">
              <a:rPr lang="en-US"/>
              <a:pPr>
                <a:defRPr/>
              </a:pPr>
              <a:t>11/14/2014</a:t>
            </a:fld>
            <a:endParaRPr lang="en-GB"/>
          </a:p>
        </p:txBody>
      </p:sp>
      <p:sp>
        <p:nvSpPr>
          <p:cNvPr id="8"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9" name="Slide Number Placeholder 5"/>
          <p:cNvSpPr>
            <a:spLocks noGrp="1"/>
          </p:cNvSpPr>
          <p:nvPr>
            <p:ph type="sldNum" sz="quarter" idx="12"/>
          </p:nvPr>
        </p:nvSpPr>
        <p:spPr/>
        <p:txBody>
          <a:bodyPr/>
          <a:lstStyle>
            <a:lvl1pPr>
              <a:defRPr/>
            </a:lvl1pPr>
          </a:lstStyle>
          <a:p>
            <a:pPr>
              <a:defRPr/>
            </a:pPr>
            <a:fld id="{99BB02C0-6C7E-4193-A3BA-0532534520C3}" type="slidenum">
              <a:rPr lang="en-GB"/>
              <a:pPr>
                <a:defRPr/>
              </a:pPr>
              <a:t>‹#›</a:t>
            </a:fld>
            <a:endParaRPr lang="en-GB"/>
          </a:p>
        </p:txBody>
      </p:sp>
    </p:spTree>
    <p:extLst>
      <p:ext uri="{BB962C8B-B14F-4D97-AF65-F5344CB8AC3E}">
        <p14:creationId xmlns:p14="http://schemas.microsoft.com/office/powerpoint/2010/main" val="211759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ED97CE9-3526-4F21-9C6B-2D5A0A1E4D79}" type="datetime1">
              <a:rPr lang="en-US"/>
              <a:pPr>
                <a:defRPr/>
              </a:pPr>
              <a:t>11/14/2014</a:t>
            </a:fld>
            <a:endParaRPr lang="en-GB"/>
          </a:p>
        </p:txBody>
      </p:sp>
      <p:sp>
        <p:nvSpPr>
          <p:cNvPr id="4"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5" name="Slide Number Placeholder 5"/>
          <p:cNvSpPr>
            <a:spLocks noGrp="1"/>
          </p:cNvSpPr>
          <p:nvPr>
            <p:ph type="sldNum" sz="quarter" idx="12"/>
          </p:nvPr>
        </p:nvSpPr>
        <p:spPr/>
        <p:txBody>
          <a:bodyPr/>
          <a:lstStyle>
            <a:lvl1pPr>
              <a:defRPr/>
            </a:lvl1pPr>
          </a:lstStyle>
          <a:p>
            <a:pPr>
              <a:defRPr/>
            </a:pPr>
            <a:fld id="{9A12AB8B-D6DF-43BF-AC04-60D27A7E4811}" type="slidenum">
              <a:rPr lang="en-GB"/>
              <a:pPr>
                <a:defRPr/>
              </a:pPr>
              <a:t>‹#›</a:t>
            </a:fld>
            <a:endParaRPr lang="en-GB"/>
          </a:p>
        </p:txBody>
      </p:sp>
    </p:spTree>
    <p:extLst>
      <p:ext uri="{BB962C8B-B14F-4D97-AF65-F5344CB8AC3E}">
        <p14:creationId xmlns:p14="http://schemas.microsoft.com/office/powerpoint/2010/main" val="218961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580C90-B9A8-46AB-B12C-152BB93DE05B}" type="datetime1">
              <a:rPr lang="en-US"/>
              <a:pPr>
                <a:defRPr/>
              </a:pPr>
              <a:t>11/14/2014</a:t>
            </a:fld>
            <a:endParaRPr lang="en-GB"/>
          </a:p>
        </p:txBody>
      </p:sp>
      <p:sp>
        <p:nvSpPr>
          <p:cNvPr id="3"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4" name="Slide Number Placeholder 5"/>
          <p:cNvSpPr>
            <a:spLocks noGrp="1"/>
          </p:cNvSpPr>
          <p:nvPr>
            <p:ph type="sldNum" sz="quarter" idx="12"/>
          </p:nvPr>
        </p:nvSpPr>
        <p:spPr/>
        <p:txBody>
          <a:bodyPr/>
          <a:lstStyle>
            <a:lvl1pPr>
              <a:defRPr/>
            </a:lvl1pPr>
          </a:lstStyle>
          <a:p>
            <a:pPr>
              <a:defRPr/>
            </a:pPr>
            <a:fld id="{1FF04F68-FF8A-4EBD-8FF4-ECAFE8971E60}" type="slidenum">
              <a:rPr lang="en-GB"/>
              <a:pPr>
                <a:defRPr/>
              </a:pPr>
              <a:t>‹#›</a:t>
            </a:fld>
            <a:endParaRPr lang="en-GB"/>
          </a:p>
        </p:txBody>
      </p:sp>
    </p:spTree>
    <p:extLst>
      <p:ext uri="{BB962C8B-B14F-4D97-AF65-F5344CB8AC3E}">
        <p14:creationId xmlns:p14="http://schemas.microsoft.com/office/powerpoint/2010/main" val="214632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387800-B5B8-458B-ABB7-49E551E6750D}" type="datetime1">
              <a:rPr lang="en-US"/>
              <a:pPr>
                <a:defRPr/>
              </a:pPr>
              <a:t>11/14/2014</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994A5D33-1DA1-4432-AD1F-54AB0408943E}" type="slidenum">
              <a:rPr lang="en-GB"/>
              <a:pPr>
                <a:defRPr/>
              </a:pPr>
              <a:t>‹#›</a:t>
            </a:fld>
            <a:endParaRPr lang="en-GB"/>
          </a:p>
        </p:txBody>
      </p:sp>
    </p:spTree>
    <p:extLst>
      <p:ext uri="{BB962C8B-B14F-4D97-AF65-F5344CB8AC3E}">
        <p14:creationId xmlns:p14="http://schemas.microsoft.com/office/powerpoint/2010/main" val="255815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C9AC86-B003-4F58-AC69-145B4B0EA823}" type="datetime1">
              <a:rPr lang="en-US"/>
              <a:pPr>
                <a:defRPr/>
              </a:pPr>
              <a:t>11/14/2014</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24BFB57D-5B14-437D-8F31-11FBE0A913D4}" type="slidenum">
              <a:rPr lang="en-GB"/>
              <a:pPr>
                <a:defRPr/>
              </a:pPr>
              <a:t>‹#›</a:t>
            </a:fld>
            <a:endParaRPr lang="en-GB"/>
          </a:p>
        </p:txBody>
      </p:sp>
    </p:spTree>
    <p:extLst>
      <p:ext uri="{BB962C8B-B14F-4D97-AF65-F5344CB8AC3E}">
        <p14:creationId xmlns:p14="http://schemas.microsoft.com/office/powerpoint/2010/main" val="52094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a-IN" altLang="sr-Latn-RS" smtClean="0"/>
              <a:t>Click to edit Master title style</a:t>
            </a:r>
            <a:endParaRPr lang="en-GB" altLang="sr-Latn-R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a-IN" altLang="sr-Latn-RS" smtClean="0"/>
              <a:t>Click to edit Master text styles</a:t>
            </a:r>
          </a:p>
          <a:p>
            <a:pPr lvl="1"/>
            <a:r>
              <a:rPr lang="ta-IN" altLang="sr-Latn-RS" smtClean="0"/>
              <a:t>Second level</a:t>
            </a:r>
          </a:p>
          <a:p>
            <a:pPr lvl="2"/>
            <a:r>
              <a:rPr lang="ta-IN" altLang="sr-Latn-RS" smtClean="0"/>
              <a:t>Third level</a:t>
            </a:r>
          </a:p>
          <a:p>
            <a:pPr lvl="3"/>
            <a:r>
              <a:rPr lang="ta-IN" altLang="sr-Latn-RS" smtClean="0"/>
              <a:t>Fourth level</a:t>
            </a:r>
          </a:p>
          <a:p>
            <a:pPr lvl="4"/>
            <a:r>
              <a:rPr lang="ta-IN" altLang="sr-Latn-RS" smtClean="0"/>
              <a:t>Fifth level</a:t>
            </a:r>
            <a:endParaRPr lang="en-GB" altLang="sr-Latn-R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438FF24F-382C-472D-89EE-D4F8995AED60}" type="datetime1">
              <a:rPr lang="en-US"/>
              <a:pPr>
                <a:defRPr/>
              </a:pPr>
              <a:t>11/14/2014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nb-NO"/>
              <a:t>© PRAGMA www.udruga-pragma.hr</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a:defRPr/>
            </a:pPr>
            <a:fld id="{33D7520D-431C-46E8-89FD-3B23D47A1DD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141288"/>
            <a:ext cx="4211638"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98725" y="2932113"/>
            <a:ext cx="4211638" cy="620712"/>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6" name="Rectangle 5"/>
          <p:cNvSpPr/>
          <p:nvPr/>
        </p:nvSpPr>
        <p:spPr>
          <a:xfrm>
            <a:off x="1158875" y="3681413"/>
            <a:ext cx="6904038" cy="620712"/>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2053" name="Title 1"/>
          <p:cNvSpPr>
            <a:spLocks noGrp="1"/>
          </p:cNvSpPr>
          <p:nvPr>
            <p:ph type="ctrTitle"/>
          </p:nvPr>
        </p:nvSpPr>
        <p:spPr>
          <a:xfrm>
            <a:off x="725488" y="2730500"/>
            <a:ext cx="7772400" cy="1773238"/>
          </a:xfrm>
        </p:spPr>
        <p:txBody>
          <a:bodyPr/>
          <a:lstStyle/>
          <a:p>
            <a:pPr eaLnBrk="1" hangingPunct="1">
              <a:lnSpc>
                <a:spcPts val="6000"/>
              </a:lnSpc>
            </a:pPr>
            <a:r>
              <a:rPr lang="hr-HR" altLang="sr-Latn-RS" sz="5000" b="1" smtClean="0">
                <a:solidFill>
                  <a:schemeClr val="bg1"/>
                </a:solidFill>
              </a:rPr>
              <a:t>KVIZ ZNANJA O</a:t>
            </a:r>
            <a:br>
              <a:rPr lang="hr-HR" altLang="sr-Latn-RS" sz="5000" b="1" smtClean="0">
                <a:solidFill>
                  <a:schemeClr val="bg1"/>
                </a:solidFill>
              </a:rPr>
            </a:br>
            <a:r>
              <a:rPr lang="hr-HR" altLang="sr-Latn-RS" sz="5000" b="1" smtClean="0">
                <a:solidFill>
                  <a:schemeClr val="bg1"/>
                </a:solidFill>
              </a:rPr>
              <a:t>PROBLEMIMA OVISNOSTI </a:t>
            </a:r>
            <a:endParaRPr lang="en-GB" altLang="sr-Latn-RS" sz="5000" smtClean="0">
              <a:solidFill>
                <a:schemeClr val="bg1"/>
              </a:solidFill>
            </a:endParaRPr>
          </a:p>
        </p:txBody>
      </p:sp>
      <p:sp>
        <p:nvSpPr>
          <p:cNvPr id="2" name="Rezervirano mjesto podnožja 1"/>
          <p:cNvSpPr>
            <a:spLocks noGrp="1"/>
          </p:cNvSpPr>
          <p:nvPr>
            <p:ph type="ftr" sz="quarter" idx="11"/>
          </p:nvPr>
        </p:nvSpPr>
        <p:spPr/>
        <p:txBody>
          <a:bodyPr/>
          <a:lstStyle/>
          <a:p>
            <a:pPr>
              <a:defRPr/>
            </a:pPr>
            <a:r>
              <a:rPr lang="nb-NO" dirty="0"/>
              <a:t>© PRAGMA www.udruga-pragma.hr</a:t>
            </a:r>
            <a:endParaRPr lang="en-GB" dirty="0"/>
          </a:p>
        </p:txBody>
      </p:sp>
      <p:pic>
        <p:nvPicPr>
          <p:cNvPr id="2055" name="Picture 10" descr="Ministarstvo-sovijalne-politike-i-mladi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925" y="5141913"/>
            <a:ext cx="31242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pragma_boja-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5127625"/>
            <a:ext cx="22955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5438" y="4427538"/>
            <a:ext cx="8675687" cy="830262"/>
          </a:xfrm>
          <a:prstGeom prst="rect">
            <a:avLst/>
          </a:prstGeom>
        </p:spPr>
        <p:txBody>
          <a:bodyPr>
            <a:spAutoFit/>
          </a:bodyPr>
          <a:lstStyle/>
          <a:p>
            <a:pPr algn="ctr">
              <a:defRPr/>
            </a:pPr>
            <a:r>
              <a:rPr lang="hr-HR" sz="1200" dirty="0">
                <a:latin typeface="+mj-lt"/>
              </a:rPr>
              <a:t>Projekt „Pomak“ udruge Pragma se provodi uz potporu Ministarstva socijalne politike i mladih (Klasa: 230-02/14-04/67, urbroj: 519-05-2-2/7-14-2), pozitivno stručno mišljenje Agencije za odgoj i obrazovanje (Klasa: 007-02/14-01/0038, urbroj: 461-03-03/2-14-02) i uz suglasnost Ministarstva znanosti, obrazovanja i sporta (Klasa: 007-02/14-03/00168, urbroj: 533-26-14-0006). </a:t>
            </a:r>
          </a:p>
          <a:p>
            <a:pPr algn="ctr">
              <a:defRPr/>
            </a:pPr>
            <a:r>
              <a:rPr lang="hr-HR" sz="1200" dirty="0">
                <a:latin typeface="+mj-lt"/>
              </a:rPr>
              <a:t>Više informacija o radu Pragme na www.udruga-pragma.hr.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91550" cy="1439862"/>
          </a:xfrm>
        </p:spPr>
        <p:txBody>
          <a:bodyPr/>
          <a:lstStyle/>
          <a:p>
            <a:pPr eaLnBrk="1" hangingPunct="1">
              <a:defRPr/>
            </a:pPr>
            <a:r>
              <a:rPr lang="hr-HR" sz="3600" b="1" dirty="0" smtClean="0"/>
              <a:t>8. Zbog pušenja </a:t>
            </a:r>
            <a:r>
              <a:rPr lang="hr-HR" sz="3600" b="1" dirty="0" smtClean="0">
                <a:solidFill>
                  <a:schemeClr val="accent5">
                    <a:lumMod val="75000"/>
                  </a:schemeClr>
                </a:solidFill>
              </a:rPr>
              <a:t>(2 boda)</a:t>
            </a:r>
            <a:r>
              <a:rPr lang="hr-HR" sz="3600" b="1" dirty="0" smtClean="0"/>
              <a:t>:</a:t>
            </a:r>
            <a:endParaRPr lang="hr-HR" sz="3600" dirty="0" smtClean="0"/>
          </a:p>
        </p:txBody>
      </p:sp>
      <p:sp>
        <p:nvSpPr>
          <p:cNvPr id="11267" name="Content Placeholder 2"/>
          <p:cNvSpPr>
            <a:spLocks noGrp="1"/>
          </p:cNvSpPr>
          <p:nvPr>
            <p:ph idx="1"/>
          </p:nvPr>
        </p:nvSpPr>
        <p:spPr>
          <a:xfrm>
            <a:off x="457200" y="1695450"/>
            <a:ext cx="8229600" cy="2509838"/>
          </a:xfrm>
        </p:spPr>
        <p:txBody>
          <a:bodyPr/>
          <a:lstStyle/>
          <a:p>
            <a:pPr marL="514350" indent="-514350" eaLnBrk="1" hangingPunct="1">
              <a:buFont typeface="Calibri" pitchFamily="34" charset="0"/>
              <a:buAutoNum type="alphaUcPeriod"/>
            </a:pPr>
            <a:r>
              <a:rPr lang="hr-HR" altLang="sr-Latn-RS" sz="2800" smtClean="0"/>
              <a:t>Zubi će biti žuti</a:t>
            </a:r>
          </a:p>
          <a:p>
            <a:pPr marL="514350" indent="-514350" eaLnBrk="1" hangingPunct="1">
              <a:buFont typeface="Calibri" pitchFamily="34" charset="0"/>
              <a:buAutoNum type="alphaUcPeriod"/>
            </a:pPr>
            <a:r>
              <a:rPr lang="hr-HR" altLang="sr-Latn-RS" sz="2800" smtClean="0"/>
              <a:t>Dah će smrditi</a:t>
            </a:r>
          </a:p>
          <a:p>
            <a:pPr marL="514350" indent="-514350" eaLnBrk="1" hangingPunct="1">
              <a:buFont typeface="Calibri" pitchFamily="34" charset="0"/>
              <a:buAutoNum type="alphaUcPeriod"/>
            </a:pPr>
            <a:r>
              <a:rPr lang="hr-HR" altLang="sr-Latn-RS" sz="2800" smtClean="0"/>
              <a:t>Bolit će zubi</a:t>
            </a:r>
          </a:p>
          <a:p>
            <a:pPr marL="514350" indent="-514350" eaLnBrk="1" hangingPunct="1">
              <a:buFont typeface="Calibri" pitchFamily="34" charset="0"/>
              <a:buAutoNum type="alphaUcPeriod"/>
            </a:pPr>
            <a:r>
              <a:rPr lang="hr-HR" altLang="sr-Latn-RS" sz="2800" smtClean="0"/>
              <a:t>Osobi će biti teže trčati ili baviti se športom</a:t>
            </a:r>
          </a:p>
          <a:p>
            <a:pPr marL="514350" indent="-514350" eaLnBrk="1" hangingPunct="1">
              <a:buFont typeface="Calibri" pitchFamily="34" charset="0"/>
              <a:buAutoNum type="alphaUcPeriod"/>
            </a:pPr>
            <a:r>
              <a:rPr lang="hr-HR" altLang="sr-Latn-RS" sz="2800" smtClean="0"/>
              <a:t>Osoba će imati manje novaca</a:t>
            </a:r>
            <a:endParaRPr lang="hr-HR" altLang="sr-Latn-RS" sz="3000" smtClean="0"/>
          </a:p>
        </p:txBody>
      </p:sp>
      <p:sp>
        <p:nvSpPr>
          <p:cNvPr id="5" name="Rectangle 4"/>
          <p:cNvSpPr>
            <a:spLocks noChangeArrowheads="1"/>
          </p:cNvSpPr>
          <p:nvPr/>
        </p:nvSpPr>
        <p:spPr bwMode="auto">
          <a:xfrm>
            <a:off x="457200" y="4424363"/>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794250"/>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Sve navedeno.</a:t>
            </a:r>
            <a:endParaRPr lang="en-GB" sz="2400" dirty="0">
              <a:solidFill>
                <a:schemeClr val="accent5">
                  <a:lumMod val="50000"/>
                </a:schemeClr>
              </a:solidFill>
              <a:latin typeface="+mn-lt"/>
              <a:cs typeface="+mn-cs"/>
            </a:endParaRP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0"/>
            <a:ext cx="8591550" cy="1439863"/>
          </a:xfrm>
        </p:spPr>
        <p:txBody>
          <a:bodyPr/>
          <a:lstStyle/>
          <a:p>
            <a:pPr eaLnBrk="1" hangingPunct="1">
              <a:defRPr/>
            </a:pPr>
            <a:r>
              <a:rPr lang="hr-HR" sz="3000" b="1" dirty="0" smtClean="0"/>
              <a:t>9. </a:t>
            </a:r>
            <a:r>
              <a:rPr lang="hr-HR" sz="3200" b="1" dirty="0" smtClean="0"/>
              <a:t>Dugotrajno pušenje može doprinijeti sljedećem </a:t>
            </a:r>
            <a:r>
              <a:rPr lang="hr-HR" sz="3000" b="1" dirty="0" smtClean="0">
                <a:solidFill>
                  <a:schemeClr val="accent5">
                    <a:lumMod val="75000"/>
                  </a:schemeClr>
                </a:solidFill>
              </a:rPr>
              <a:t>(3 boda)</a:t>
            </a:r>
            <a:r>
              <a:rPr lang="hr-HR" sz="3000" b="1" dirty="0" smtClean="0"/>
              <a:t>:</a:t>
            </a:r>
            <a:endParaRPr lang="hr-HR" sz="3000" dirty="0" smtClean="0"/>
          </a:p>
        </p:txBody>
      </p:sp>
      <p:sp>
        <p:nvSpPr>
          <p:cNvPr id="12291" name="Content Placeholder 2"/>
          <p:cNvSpPr>
            <a:spLocks noGrp="1"/>
          </p:cNvSpPr>
          <p:nvPr>
            <p:ph idx="1"/>
          </p:nvPr>
        </p:nvSpPr>
        <p:spPr>
          <a:xfrm>
            <a:off x="457200" y="1554163"/>
            <a:ext cx="4037013" cy="1936750"/>
          </a:xfrm>
        </p:spPr>
        <p:txBody>
          <a:bodyPr/>
          <a:lstStyle/>
          <a:p>
            <a:pPr marL="466725" indent="-514350" eaLnBrk="1" hangingPunct="1">
              <a:spcBef>
                <a:spcPct val="0"/>
              </a:spcBef>
              <a:buFont typeface="Calibri" pitchFamily="34" charset="0"/>
              <a:buAutoNum type="alphaUcPeriod"/>
            </a:pPr>
            <a:r>
              <a:rPr lang="hr-HR" altLang="sr-Latn-RS" sz="2800" smtClean="0"/>
              <a:t>Rak pluća</a:t>
            </a:r>
          </a:p>
          <a:p>
            <a:pPr marL="466725" indent="-514350" eaLnBrk="1" hangingPunct="1">
              <a:spcBef>
                <a:spcPct val="0"/>
              </a:spcBef>
              <a:buFont typeface="Calibri" pitchFamily="34" charset="0"/>
              <a:buAutoNum type="alphaUcPeriod"/>
            </a:pPr>
            <a:r>
              <a:rPr lang="hr-HR" altLang="sr-Latn-RS" sz="2800" smtClean="0"/>
              <a:t>Rak usne šupljine</a:t>
            </a:r>
          </a:p>
          <a:p>
            <a:pPr marL="466725" indent="-514350" eaLnBrk="1" hangingPunct="1">
              <a:spcBef>
                <a:spcPct val="0"/>
              </a:spcBef>
              <a:buFont typeface="Calibri" pitchFamily="34" charset="0"/>
              <a:buAutoNum type="alphaUcPeriod"/>
            </a:pPr>
            <a:r>
              <a:rPr lang="hr-HR" altLang="sr-Latn-RS" sz="2800" smtClean="0"/>
              <a:t>Moždani ili srčani udar</a:t>
            </a:r>
          </a:p>
          <a:p>
            <a:pPr marL="466725" indent="-514350" eaLnBrk="1" hangingPunct="1">
              <a:spcBef>
                <a:spcPct val="0"/>
              </a:spcBef>
              <a:buFont typeface="Calibri" pitchFamily="34" charset="0"/>
              <a:buAutoNum type="alphaUcPeriod"/>
            </a:pPr>
            <a:r>
              <a:rPr lang="hr-HR" altLang="sr-Latn-RS" sz="2800" smtClean="0"/>
              <a:t>Neplodnost</a:t>
            </a:r>
          </a:p>
        </p:txBody>
      </p:sp>
      <p:sp>
        <p:nvSpPr>
          <p:cNvPr id="5" name="Rectangle 4"/>
          <p:cNvSpPr>
            <a:spLocks noChangeArrowheads="1"/>
          </p:cNvSpPr>
          <p:nvPr/>
        </p:nvSpPr>
        <p:spPr bwMode="auto">
          <a:xfrm>
            <a:off x="457200" y="39338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303713"/>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Sve navedeno.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94263"/>
            <a:ext cx="8280400" cy="155416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1900" dirty="0">
                <a:solidFill>
                  <a:schemeClr val="bg1"/>
                </a:solidFill>
                <a:latin typeface="+mn-lt"/>
                <a:cs typeface="+mn-cs"/>
              </a:rPr>
              <a:t>Spomenimo još neke bolesti i posljedice pušenja: povišeni krvni tlak, rak usnica, rak jednjaka, grkljana, dušnika, gušterače, stari izgled kože, oštećenje stanica mozga…. Naravno da jedini mogući uzrok raka pluća i drugih s duhanom povezanih bolesti nije samo pušenje, ali je činjenica da pušači od te i niza drugih bolesti obolijevaju u većem postotku, kao i da kraće žive.</a:t>
            </a:r>
          </a:p>
        </p:txBody>
      </p:sp>
      <p:sp>
        <p:nvSpPr>
          <p:cNvPr id="8" name="Rectangle 7"/>
          <p:cNvSpPr/>
          <p:nvPr/>
        </p:nvSpPr>
        <p:spPr>
          <a:xfrm>
            <a:off x="4616450" y="1555750"/>
            <a:ext cx="4256088" cy="2246313"/>
          </a:xfrm>
          <a:prstGeom prst="rect">
            <a:avLst/>
          </a:prstGeom>
        </p:spPr>
        <p:txBody>
          <a:bodyPr>
            <a:spAutoFit/>
          </a:bodyPr>
          <a:lstStyle/>
          <a:p>
            <a:pPr marL="468000" indent="-514350">
              <a:spcBef>
                <a:spcPts val="0"/>
              </a:spcBef>
              <a:buFont typeface="+mj-lt"/>
              <a:buAutoNum type="alphaUcPeriod" startAt="5"/>
              <a:defRPr/>
            </a:pPr>
            <a:r>
              <a:rPr lang="hr-HR" sz="2800" dirty="0">
                <a:latin typeface="+mn-lt"/>
                <a:cs typeface="+mn-cs"/>
              </a:rPr>
              <a:t>Više prometnih nesreća nego kod nepušača</a:t>
            </a:r>
          </a:p>
          <a:p>
            <a:pPr marL="468000" indent="-514350">
              <a:spcBef>
                <a:spcPts val="0"/>
              </a:spcBef>
              <a:buFont typeface="+mj-lt"/>
              <a:buAutoNum type="alphaUcPeriod" startAt="5"/>
              <a:defRPr/>
            </a:pPr>
            <a:r>
              <a:rPr lang="hr-HR" sz="2800" dirty="0">
                <a:latin typeface="+mn-lt"/>
                <a:cs typeface="+mn-cs"/>
              </a:rPr>
              <a:t>Slabiji vid</a:t>
            </a:r>
          </a:p>
          <a:p>
            <a:pPr marL="468000" indent="-514350">
              <a:spcBef>
                <a:spcPts val="0"/>
              </a:spcBef>
              <a:buFont typeface="+mj-lt"/>
              <a:buAutoNum type="alphaUcPeriod" startAt="5"/>
              <a:defRPr/>
            </a:pPr>
            <a:r>
              <a:rPr lang="hr-HR" sz="2800" dirty="0">
                <a:latin typeface="+mn-lt"/>
                <a:cs typeface="+mn-cs"/>
              </a:rPr>
              <a:t>Češće prehlade i gripe</a:t>
            </a:r>
          </a:p>
          <a:p>
            <a:pPr marL="468000" indent="-514350">
              <a:spcBef>
                <a:spcPts val="0"/>
              </a:spcBef>
              <a:buFont typeface="+mj-lt"/>
              <a:buAutoNum type="alphaUcPeriod" startAt="5"/>
              <a:defRPr/>
            </a:pPr>
            <a:r>
              <a:rPr lang="hr-HR" sz="2800" dirty="0">
                <a:latin typeface="+mn-lt"/>
                <a:cs typeface="+mn-cs"/>
              </a:rPr>
              <a:t>Rak mokraćnog mjehura</a:t>
            </a:r>
          </a:p>
        </p:txBody>
      </p:sp>
      <p:sp>
        <p:nvSpPr>
          <p:cNvPr id="2" name="Rezervirano mjesto podnožja 1"/>
          <p:cNvSpPr>
            <a:spLocks noGrp="1"/>
          </p:cNvSpPr>
          <p:nvPr>
            <p:ph type="ftr" sz="quarter" idx="11"/>
          </p:nvPr>
        </p:nvSpPr>
        <p:spPr>
          <a:xfrm>
            <a:off x="3124200" y="6448425"/>
            <a:ext cx="2895600" cy="4095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10. U svijetu umire oko 5 milijuna ljudi godišnje od posljedica pušenja </a:t>
            </a:r>
            <a:r>
              <a:rPr lang="hr-HR" sz="3600" b="1" dirty="0" smtClean="0">
                <a:solidFill>
                  <a:schemeClr val="accent5">
                    <a:lumMod val="75000"/>
                  </a:schemeClr>
                </a:solidFill>
              </a:rPr>
              <a:t>(3 boda)</a:t>
            </a:r>
            <a:r>
              <a:rPr lang="hr-HR" sz="3600" b="1" dirty="0" smtClean="0"/>
              <a:t>:</a:t>
            </a:r>
            <a:endParaRPr lang="hr-HR" sz="3600" dirty="0" smtClean="0"/>
          </a:p>
        </p:txBody>
      </p:sp>
      <p:sp>
        <p:nvSpPr>
          <p:cNvPr id="13315" name="Content Placeholder 2"/>
          <p:cNvSpPr>
            <a:spLocks noGrp="1"/>
          </p:cNvSpPr>
          <p:nvPr>
            <p:ph idx="1"/>
          </p:nvPr>
        </p:nvSpPr>
        <p:spPr>
          <a:xfrm>
            <a:off x="457200" y="1579563"/>
            <a:ext cx="8229600" cy="1833562"/>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400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209925"/>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546600"/>
            <a:ext cx="8280400" cy="1938338"/>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Svjetska zdravstvena organizacija upozorava da danas svakih 8 sekundi u svijetu umire 1 čovjek kao žrtva štetnog djelovanja duhana. Ukoliko se ne zaustave sadašnji trendovi pušenja, do 2030. godine broj umrlih od bolesti vezanih uz pušenje mogao bi doseći 10 milijuna. U Hrvatskoj je gotovo svaka treća odrasla osoba pušač, a procjenjuje se da od bolesti vezanih uz pušenje umire godišnje 10.000 osoba. </a:t>
            </a:r>
          </a:p>
        </p:txBody>
      </p:sp>
      <p:sp>
        <p:nvSpPr>
          <p:cNvPr id="2" name="Rezervirano mjesto podnožja 1"/>
          <p:cNvSpPr>
            <a:spLocks noGrp="1"/>
          </p:cNvSpPr>
          <p:nvPr>
            <p:ph type="ftr" sz="quarter" idx="11"/>
          </p:nvPr>
        </p:nvSpPr>
        <p:spPr>
          <a:xfrm>
            <a:off x="3124200" y="6484938"/>
            <a:ext cx="2895600" cy="37306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9875" y="90488"/>
            <a:ext cx="8580438" cy="1439862"/>
          </a:xfrm>
        </p:spPr>
        <p:txBody>
          <a:bodyPr/>
          <a:lstStyle/>
          <a:p>
            <a:pPr eaLnBrk="1" hangingPunct="1"/>
            <a:r>
              <a:rPr lang="hr-HR" altLang="sr-Latn-RS" sz="3600" b="1" smtClean="0"/>
              <a:t>11. Ovisnike o pušenju pušenje cigareta opušta, oslobađa napetosti </a:t>
            </a:r>
            <a:r>
              <a:rPr lang="hr-HR" altLang="sr-Latn-RS" sz="3600" b="1" smtClean="0">
                <a:solidFill>
                  <a:srgbClr val="31859C"/>
                </a:solidFill>
              </a:rPr>
              <a:t>(3 boda)</a:t>
            </a:r>
            <a:r>
              <a:rPr lang="hr-HR" altLang="sr-Latn-RS" sz="3600" b="1" smtClean="0"/>
              <a:t>:</a:t>
            </a:r>
            <a:endParaRPr lang="hr-HR" altLang="sr-Latn-RS" sz="3600" smtClean="0"/>
          </a:p>
        </p:txBody>
      </p:sp>
      <p:sp>
        <p:nvSpPr>
          <p:cNvPr id="14339" name="Content Placeholder 2"/>
          <p:cNvSpPr>
            <a:spLocks noGrp="1"/>
          </p:cNvSpPr>
          <p:nvPr>
            <p:ph idx="1"/>
          </p:nvPr>
        </p:nvSpPr>
        <p:spPr>
          <a:xfrm>
            <a:off x="457200" y="1579563"/>
            <a:ext cx="8229600" cy="1833562"/>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400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209925"/>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138738"/>
            <a:ext cx="8280400" cy="1323975"/>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Pušenje opušta ovisnike. Žudnja za nikotinom stvara stres, a unos nove doze nikotina taj stres ublažava. Radi se o oscilacijama u raspoloženju pod utjecajem razine nikotina u tijelu ovisnika. Nepušačima, što je moguće postati u roku od nekoliko tjedana nepušenja, ne treba nikotin za opuštanje. </a:t>
            </a:r>
          </a:p>
        </p:txBody>
      </p:sp>
      <p:sp>
        <p:nvSpPr>
          <p:cNvPr id="2" name="Rezervirano mjesto podnožja 1"/>
          <p:cNvSpPr>
            <a:spLocks noGrp="1"/>
          </p:cNvSpPr>
          <p:nvPr>
            <p:ph type="ftr" sz="quarter" idx="11"/>
          </p:nvPr>
        </p:nvSpPr>
        <p:spPr>
          <a:xfrm>
            <a:off x="3124200" y="6462713"/>
            <a:ext cx="2895600" cy="3952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800225"/>
          </a:xfrm>
        </p:spPr>
        <p:txBody>
          <a:bodyPr/>
          <a:lstStyle/>
          <a:p>
            <a:pPr eaLnBrk="1" hangingPunct="1">
              <a:defRPr/>
            </a:pPr>
            <a:r>
              <a:rPr lang="hr-HR" sz="3000" b="1" dirty="0" smtClean="0"/>
              <a:t>12. Koliko je vremena potrebno da bi se tijelo očistilo od ugljičnog monoksida (CO) nakon prestanka pušenja? </a:t>
            </a:r>
            <a:r>
              <a:rPr lang="hr-HR" sz="3000" b="1" dirty="0" smtClean="0">
                <a:solidFill>
                  <a:schemeClr val="accent5">
                    <a:lumMod val="75000"/>
                  </a:schemeClr>
                </a:solidFill>
              </a:rPr>
              <a:t>(3 boda)</a:t>
            </a:r>
            <a:r>
              <a:rPr lang="hr-HR" sz="3000" b="1" dirty="0" smtClean="0"/>
              <a:t>:</a:t>
            </a:r>
            <a:endParaRPr lang="hr-HR" sz="3000" dirty="0" smtClean="0"/>
          </a:p>
        </p:txBody>
      </p:sp>
      <p:sp>
        <p:nvSpPr>
          <p:cNvPr id="15363" name="Content Placeholder 2"/>
          <p:cNvSpPr>
            <a:spLocks noGrp="1"/>
          </p:cNvSpPr>
          <p:nvPr>
            <p:ph idx="1"/>
          </p:nvPr>
        </p:nvSpPr>
        <p:spPr>
          <a:xfrm>
            <a:off x="457200" y="1773238"/>
            <a:ext cx="8229600" cy="1833562"/>
          </a:xfrm>
        </p:spPr>
        <p:txBody>
          <a:bodyPr/>
          <a:lstStyle/>
          <a:p>
            <a:pPr marL="514350" indent="-514350" eaLnBrk="1" hangingPunct="1">
              <a:buFont typeface="Calibri" pitchFamily="34" charset="0"/>
              <a:buAutoNum type="alphaUcPeriod"/>
            </a:pPr>
            <a:r>
              <a:rPr lang="hr-HR" altLang="sr-Latn-RS" sz="2800" smtClean="0"/>
              <a:t>Tjedan do dva tjedna</a:t>
            </a:r>
          </a:p>
          <a:p>
            <a:pPr marL="514350" indent="-514350" eaLnBrk="1" hangingPunct="1">
              <a:buFont typeface="Calibri" pitchFamily="34" charset="0"/>
              <a:buAutoNum type="alphaUcPeriod"/>
            </a:pPr>
            <a:r>
              <a:rPr lang="hr-HR" altLang="sr-Latn-RS" sz="2800" smtClean="0"/>
              <a:t>Mjesec dana</a:t>
            </a:r>
          </a:p>
          <a:p>
            <a:pPr marL="514350" indent="-514350" eaLnBrk="1" hangingPunct="1">
              <a:buFont typeface="Calibri" pitchFamily="34" charset="0"/>
              <a:buAutoNum type="alphaUcPeriod"/>
            </a:pPr>
            <a:r>
              <a:rPr lang="hr-HR" altLang="sr-Latn-RS" sz="2800" smtClean="0"/>
              <a:t>72 sata</a:t>
            </a:r>
          </a:p>
          <a:p>
            <a:pPr marL="514350" indent="-514350" eaLnBrk="1" hangingPunct="1">
              <a:buFont typeface="Calibri" pitchFamily="34" charset="0"/>
              <a:buAutoNum type="alphaUcPeriod"/>
            </a:pPr>
            <a:r>
              <a:rPr lang="hr-HR" altLang="sr-Latn-RS" sz="2800" smtClean="0"/>
              <a:t>24 sata </a:t>
            </a:r>
          </a:p>
        </p:txBody>
      </p:sp>
      <p:sp>
        <p:nvSpPr>
          <p:cNvPr id="5" name="Rectangle 4"/>
          <p:cNvSpPr>
            <a:spLocks noChangeArrowheads="1"/>
          </p:cNvSpPr>
          <p:nvPr/>
        </p:nvSpPr>
        <p:spPr bwMode="auto">
          <a:xfrm>
            <a:off x="457200" y="38703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240213"/>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d) 24 sata.</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56163"/>
            <a:ext cx="8280400" cy="163036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Već 24 sata nakon prestanka pušenja, vaše će tijelo biti očišćeno od ugljičnog </a:t>
            </a:r>
            <a:r>
              <a:rPr lang="hr-HR" sz="2000" dirty="0" err="1">
                <a:solidFill>
                  <a:schemeClr val="bg1"/>
                </a:solidFill>
                <a:latin typeface="+mn-lt"/>
                <a:cs typeface="+mn-cs"/>
              </a:rPr>
              <a:t>monoksida</a:t>
            </a:r>
            <a:r>
              <a:rPr lang="hr-HR" sz="2000" dirty="0">
                <a:solidFill>
                  <a:schemeClr val="bg1"/>
                </a:solidFill>
                <a:latin typeface="+mn-lt"/>
                <a:cs typeface="+mn-cs"/>
              </a:rPr>
              <a:t> (otrovni plin cigareta koji smanjuje dotok kisika u tijelu). Idućih dana, pluća će vam se osloboditi od sluzi i drugog otpadnog materijala. Godinu dana kasnije, vaš će rizik od srčanog udara biti sveden na 50% rizika kojeg snosi pušač. Kako vrijeme bude prolazilo, bit će vam sve bolje.</a:t>
            </a:r>
          </a:p>
        </p:txBody>
      </p:sp>
      <p:sp>
        <p:nvSpPr>
          <p:cNvPr id="2" name="Rezervirano mjesto podnožja 1"/>
          <p:cNvSpPr>
            <a:spLocks noGrp="1"/>
          </p:cNvSpPr>
          <p:nvPr>
            <p:ph type="ftr" sz="quarter" idx="11"/>
          </p:nvPr>
        </p:nvSpPr>
        <p:spPr>
          <a:xfrm>
            <a:off x="3124200" y="6486525"/>
            <a:ext cx="2895600" cy="3714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2519362"/>
          </a:xfrm>
        </p:spPr>
        <p:txBody>
          <a:bodyPr/>
          <a:lstStyle/>
          <a:p>
            <a:pPr eaLnBrk="1" hangingPunct="1">
              <a:defRPr/>
            </a:pPr>
            <a:r>
              <a:rPr lang="hr-HR" sz="3000" b="1" dirty="0" smtClean="0"/>
              <a:t>13. </a:t>
            </a:r>
            <a:r>
              <a:rPr lang="hr-HR" sz="3200" b="1" dirty="0" smtClean="0"/>
              <a:t>Svi ljudi koji ne žele piti alkohol imaju pravo da ih se ne nagovara na pijenje alkoholnih pića i treba im pomagati u njihovom suzdržavanju od pijenja </a:t>
            </a:r>
            <a:r>
              <a:rPr lang="hr-HR" sz="3000" b="1" dirty="0" smtClean="0">
                <a:solidFill>
                  <a:schemeClr val="accent5">
                    <a:lumMod val="75000"/>
                  </a:schemeClr>
                </a:solidFill>
              </a:rPr>
              <a:t>(3 boda)</a:t>
            </a:r>
            <a:r>
              <a:rPr lang="hr-HR" sz="3000" b="1" dirty="0" smtClean="0"/>
              <a:t>:</a:t>
            </a:r>
            <a:endParaRPr lang="hr-HR" sz="3000" dirty="0" smtClean="0"/>
          </a:p>
        </p:txBody>
      </p:sp>
      <p:sp>
        <p:nvSpPr>
          <p:cNvPr id="16387" name="Content Placeholder 2"/>
          <p:cNvSpPr>
            <a:spLocks noGrp="1"/>
          </p:cNvSpPr>
          <p:nvPr>
            <p:ph idx="1"/>
          </p:nvPr>
        </p:nvSpPr>
        <p:spPr>
          <a:xfrm>
            <a:off x="457200" y="2468563"/>
            <a:ext cx="8229600" cy="1833562"/>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3638550"/>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008438"/>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56163"/>
            <a:ext cx="8280400" cy="163036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Calibri" pitchFamily="34" charset="0"/>
                <a:cs typeface="+mn-cs"/>
              </a:rPr>
              <a:t>Radi se o pravu koje je navedeno u </a:t>
            </a:r>
            <a:r>
              <a:rPr lang="hr-HR" sz="2000" i="1" dirty="0">
                <a:solidFill>
                  <a:schemeClr val="bg1"/>
                </a:solidFill>
                <a:latin typeface="Calibri" pitchFamily="34" charset="0"/>
                <a:cs typeface="+mn-cs"/>
              </a:rPr>
              <a:t>Europskoj povelji o alkoholu</a:t>
            </a:r>
            <a:r>
              <a:rPr lang="hr-HR" sz="2000" dirty="0">
                <a:solidFill>
                  <a:schemeClr val="bg1"/>
                </a:solidFill>
                <a:latin typeface="Calibri" pitchFamily="34" charset="0"/>
                <a:cs typeface="+mn-cs"/>
              </a:rPr>
              <a:t> iz 1995., a koja također navodi da: „Sva mladež - djeca i adolescenti imaju pravo odrasti u sigurnoj sredini i biti zaštićeni od promidžbe alkoholnih pića“ te da „Svi ljudi imaju pravo na zaštitu obitelji, zajednice i radne sredine od incidenta, nasilja i drugih negativnih posljedica uporabe alkohola“.</a:t>
            </a:r>
          </a:p>
        </p:txBody>
      </p:sp>
      <p:sp>
        <p:nvSpPr>
          <p:cNvPr id="2" name="Rezervirano mjesto podnožja 1"/>
          <p:cNvSpPr>
            <a:spLocks noGrp="1"/>
          </p:cNvSpPr>
          <p:nvPr>
            <p:ph type="ftr" sz="quarter" idx="11"/>
          </p:nvPr>
        </p:nvSpPr>
        <p:spPr>
          <a:xfrm>
            <a:off x="3124200" y="6486525"/>
            <a:ext cx="2895600" cy="3714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69875" y="90488"/>
            <a:ext cx="8580438" cy="1800225"/>
          </a:xfrm>
        </p:spPr>
        <p:txBody>
          <a:bodyPr/>
          <a:lstStyle/>
          <a:p>
            <a:pPr eaLnBrk="1" hangingPunct="1"/>
            <a:r>
              <a:rPr lang="hr-HR" altLang="sr-Latn-RS" sz="3000" b="1" smtClean="0"/>
              <a:t>14. </a:t>
            </a:r>
            <a:r>
              <a:rPr lang="hr-HR" altLang="sr-Latn-RS" sz="3200" b="1" smtClean="0"/>
              <a:t>Novčana kazna ugostiteljima za usluživanje alkoholnih pića mlađima od 18 godina je </a:t>
            </a:r>
            <a:r>
              <a:rPr lang="hr-HR" altLang="sr-Latn-RS" sz="3000" b="1" smtClean="0">
                <a:solidFill>
                  <a:srgbClr val="31859C"/>
                </a:solidFill>
              </a:rPr>
              <a:t>(3 boda)</a:t>
            </a:r>
            <a:r>
              <a:rPr lang="hr-HR" altLang="sr-Latn-RS" sz="3000" b="1" smtClean="0"/>
              <a:t>:</a:t>
            </a:r>
            <a:endParaRPr lang="hr-HR" altLang="sr-Latn-RS" sz="3000" smtClean="0"/>
          </a:p>
        </p:txBody>
      </p:sp>
      <p:sp>
        <p:nvSpPr>
          <p:cNvPr id="17411" name="Content Placeholder 2"/>
          <p:cNvSpPr>
            <a:spLocks noGrp="1"/>
          </p:cNvSpPr>
          <p:nvPr>
            <p:ph idx="1"/>
          </p:nvPr>
        </p:nvSpPr>
        <p:spPr>
          <a:xfrm>
            <a:off x="457200" y="1773238"/>
            <a:ext cx="8229600" cy="1214437"/>
          </a:xfrm>
        </p:spPr>
        <p:txBody>
          <a:bodyPr/>
          <a:lstStyle/>
          <a:p>
            <a:pPr marL="514350" indent="-514350" eaLnBrk="1" hangingPunct="1">
              <a:buFont typeface="Calibri" pitchFamily="34" charset="0"/>
              <a:buAutoNum type="alphaUcPeriod"/>
            </a:pPr>
            <a:r>
              <a:rPr lang="hr-HR" altLang="sr-Latn-RS" sz="2800" smtClean="0"/>
              <a:t>Do 100.000 kn</a:t>
            </a:r>
          </a:p>
          <a:p>
            <a:pPr marL="514350" indent="-514350" eaLnBrk="1" hangingPunct="1">
              <a:buFont typeface="Calibri" pitchFamily="34" charset="0"/>
              <a:buAutoNum type="alphaUcPeriod"/>
            </a:pPr>
            <a:r>
              <a:rPr lang="hr-HR" altLang="sr-Latn-RS" sz="2800" smtClean="0"/>
              <a:t>Do 50.000 kn</a:t>
            </a:r>
          </a:p>
        </p:txBody>
      </p:sp>
      <p:sp>
        <p:nvSpPr>
          <p:cNvPr id="5" name="Rectangle 4"/>
          <p:cNvSpPr>
            <a:spLocks noChangeArrowheads="1"/>
          </p:cNvSpPr>
          <p:nvPr/>
        </p:nvSpPr>
        <p:spPr bwMode="auto">
          <a:xfrm>
            <a:off x="457200" y="30194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389313"/>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Do 100.000 kn.</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533900"/>
            <a:ext cx="8280400" cy="1938338"/>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a:solidFill>
                  <a:schemeClr val="bg1"/>
                </a:solidFill>
                <a:latin typeface="Calibri" pitchFamily="34" charset="0"/>
                <a:cs typeface="+mn-cs"/>
              </a:rPr>
              <a:t>U Hrvatskoj je zabranjeno točenje i prodaja alkohola osobama mlađima od osamnaest godina. Naime, za djecu i mlade koji su u fazi rasta i razvoja ne postoji dopustiva količina alkoholnih pića koju bi smjeli popiti! Ukoliko prodavač ipak prodaje alkohol maloljetnicima, zbog toga može dobiti otkaz i/ili visoku novčanu kaznu, a roditelji maloljetnika/ce će biti pozvani u centar za socijalnu skrb na razgovor.</a:t>
            </a:r>
          </a:p>
        </p:txBody>
      </p:sp>
      <p:sp>
        <p:nvSpPr>
          <p:cNvPr id="2" name="Rezervirano mjesto podnožja 1"/>
          <p:cNvSpPr>
            <a:spLocks noGrp="1"/>
          </p:cNvSpPr>
          <p:nvPr>
            <p:ph type="ftr" sz="quarter" idx="11"/>
          </p:nvPr>
        </p:nvSpPr>
        <p:spPr>
          <a:xfrm>
            <a:off x="3124200" y="6472238"/>
            <a:ext cx="2895600" cy="38576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15. 15-godišnjak može postati ovisnik nakon 6 mjeseci pijenja alkohola </a:t>
            </a:r>
            <a:r>
              <a:rPr lang="hr-HR" sz="3600" b="1" dirty="0" smtClean="0">
                <a:solidFill>
                  <a:schemeClr val="accent5">
                    <a:lumMod val="75000"/>
                  </a:schemeClr>
                </a:solidFill>
              </a:rPr>
              <a:t>(3 boda)</a:t>
            </a:r>
            <a:r>
              <a:rPr lang="hr-HR" sz="3600" b="1" dirty="0" smtClean="0"/>
              <a:t>:</a:t>
            </a:r>
            <a:endParaRPr lang="hr-HR" sz="3600" dirty="0" smtClean="0"/>
          </a:p>
        </p:txBody>
      </p:sp>
      <p:sp>
        <p:nvSpPr>
          <p:cNvPr id="18435" name="Content Placeholder 2"/>
          <p:cNvSpPr>
            <a:spLocks noGrp="1"/>
          </p:cNvSpPr>
          <p:nvPr>
            <p:ph idx="1"/>
          </p:nvPr>
        </p:nvSpPr>
        <p:spPr>
          <a:xfrm>
            <a:off x="457200" y="1579563"/>
            <a:ext cx="8229600" cy="1833562"/>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400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209925"/>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43463"/>
            <a:ext cx="8280400" cy="163036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Calibri" pitchFamily="34" charset="0"/>
                <a:cs typeface="+mn-cs"/>
              </a:rPr>
              <a:t>Što je osoba mlađa, brže će razviti ovisnost o alkoholu: 15-godišnjak može postati ovisnik nakon 6 mjeseci pijenja alkohola; 20-godišnjaku će trebati 5 godina, a 25-godišnjaku 12-15 godina pijenja alkohola. Odraslim muškarcima je za nastanak alkoholne ovisnosti potrebno 10-15 godina, a ženama ponekad samo 2 godine. </a:t>
            </a:r>
          </a:p>
        </p:txBody>
      </p:sp>
      <p:sp>
        <p:nvSpPr>
          <p:cNvPr id="2" name="Rezervirano mjesto podnožja 1"/>
          <p:cNvSpPr>
            <a:spLocks noGrp="1"/>
          </p:cNvSpPr>
          <p:nvPr>
            <p:ph type="ftr" sz="quarter" idx="11"/>
          </p:nvPr>
        </p:nvSpPr>
        <p:spPr>
          <a:xfrm>
            <a:off x="3124200" y="6473825"/>
            <a:ext cx="2895600" cy="3841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16. U mozgu se razgradi 90% popijenog alkohola </a:t>
            </a:r>
            <a:r>
              <a:rPr lang="hr-HR" sz="3600" b="1" dirty="0" smtClean="0">
                <a:solidFill>
                  <a:schemeClr val="accent5">
                    <a:lumMod val="75000"/>
                  </a:schemeClr>
                </a:solidFill>
              </a:rPr>
              <a:t>(3 boda)</a:t>
            </a:r>
            <a:r>
              <a:rPr lang="hr-HR" sz="3600" b="1" dirty="0" smtClean="0"/>
              <a:t>:</a:t>
            </a:r>
            <a:endParaRPr lang="hr-HR" sz="3600" dirty="0" smtClean="0"/>
          </a:p>
        </p:txBody>
      </p:sp>
      <p:sp>
        <p:nvSpPr>
          <p:cNvPr id="19459" name="Content Placeholder 2"/>
          <p:cNvSpPr>
            <a:spLocks noGrp="1"/>
          </p:cNvSpPr>
          <p:nvPr>
            <p:ph idx="1"/>
          </p:nvPr>
        </p:nvSpPr>
        <p:spPr>
          <a:xfrm>
            <a:off x="457200" y="1579563"/>
            <a:ext cx="8229600" cy="1833562"/>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400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209925"/>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237038"/>
            <a:ext cx="8280400" cy="22479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Resorpcija je prijelaz alkohola u krv. Alkohol najviše resorbiraju jetra, mozak, bubrezi i mišići. Ipak, upravo se u </a:t>
            </a:r>
            <a:r>
              <a:rPr lang="hr-HR" sz="2000" dirty="0" err="1">
                <a:solidFill>
                  <a:schemeClr val="bg1"/>
                </a:solidFill>
                <a:latin typeface="+mn-lt"/>
                <a:cs typeface="+mn-cs"/>
              </a:rPr>
              <a:t>jetri</a:t>
            </a:r>
            <a:r>
              <a:rPr lang="hr-HR" sz="2000" dirty="0">
                <a:solidFill>
                  <a:schemeClr val="bg1"/>
                </a:solidFill>
                <a:latin typeface="+mn-lt"/>
                <a:cs typeface="+mn-cs"/>
              </a:rPr>
              <a:t> razgradi 90% popijenog alkohola i zato pri dugotrajnoj uporabi alkohola postoji velik rizik nastanka oštećenja </a:t>
            </a:r>
            <a:r>
              <a:rPr lang="hr-HR" sz="2000" dirty="0" err="1">
                <a:solidFill>
                  <a:schemeClr val="bg1"/>
                </a:solidFill>
                <a:latin typeface="+mn-lt"/>
                <a:cs typeface="+mn-cs"/>
              </a:rPr>
              <a:t>jetre</a:t>
            </a:r>
            <a:r>
              <a:rPr lang="hr-HR" sz="2000" dirty="0">
                <a:solidFill>
                  <a:schemeClr val="bg1"/>
                </a:solidFill>
                <a:latin typeface="+mn-lt"/>
                <a:cs typeface="+mn-cs"/>
              </a:rPr>
              <a:t>. Alkohol dovodi do oštećenja i propadanja jetrenih stanica. Ciroza (propadanje) </a:t>
            </a:r>
            <a:r>
              <a:rPr lang="hr-HR" sz="2000" dirty="0" err="1">
                <a:solidFill>
                  <a:schemeClr val="bg1"/>
                </a:solidFill>
                <a:latin typeface="+mn-lt"/>
                <a:cs typeface="+mn-cs"/>
              </a:rPr>
              <a:t>jetre</a:t>
            </a:r>
            <a:r>
              <a:rPr lang="hr-HR" sz="2000" dirty="0">
                <a:solidFill>
                  <a:schemeClr val="bg1"/>
                </a:solidFill>
                <a:latin typeface="+mn-lt"/>
                <a:cs typeface="+mn-cs"/>
              </a:rPr>
              <a:t>, javlja se nakon višegodišnjeg pijenja, to je teška i neizlječiva bolest od koje umire velik broj alkoholičara. Dugotrajna ciroza može dovesti do raka </a:t>
            </a:r>
            <a:r>
              <a:rPr lang="hr-HR" sz="2000" dirty="0" err="1">
                <a:solidFill>
                  <a:schemeClr val="bg1"/>
                </a:solidFill>
                <a:latin typeface="+mn-lt"/>
                <a:cs typeface="+mn-cs"/>
              </a:rPr>
              <a:t>jetre</a:t>
            </a:r>
            <a:r>
              <a:rPr lang="hr-HR" sz="2000" dirty="0">
                <a:solidFill>
                  <a:schemeClr val="bg1"/>
                </a:solidFill>
                <a:latin typeface="+mn-lt"/>
                <a:cs typeface="+mn-cs"/>
              </a:rPr>
              <a:t>.</a:t>
            </a:r>
          </a:p>
        </p:txBody>
      </p:sp>
      <p:sp>
        <p:nvSpPr>
          <p:cNvPr id="2" name="Rezervirano mjesto podnožja 1"/>
          <p:cNvSpPr>
            <a:spLocks noGrp="1"/>
          </p:cNvSpPr>
          <p:nvPr>
            <p:ph type="ftr" sz="quarter" idx="11"/>
          </p:nvPr>
        </p:nvSpPr>
        <p:spPr>
          <a:xfrm>
            <a:off x="3124200" y="6484938"/>
            <a:ext cx="2895600" cy="37306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69875" y="90488"/>
            <a:ext cx="8580438" cy="2087562"/>
          </a:xfrm>
        </p:spPr>
        <p:txBody>
          <a:bodyPr/>
          <a:lstStyle/>
          <a:p>
            <a:pPr eaLnBrk="1" hangingPunct="1"/>
            <a:r>
              <a:rPr lang="hr-HR" altLang="sr-Latn-RS" sz="3000" b="1" smtClean="0"/>
              <a:t>17. </a:t>
            </a:r>
            <a:r>
              <a:rPr lang="hr-HR" altLang="sr-Latn-RS" sz="3200" b="1" smtClean="0"/>
              <a:t>Dolje su navedeni kriteriji za utvrđivanje (dijagnozu) bolesti alkoholizma. Koliko kriterija osoba mora zadovoljiti kako bi se utvrdila bolest ovisnosti o alkoholu? </a:t>
            </a:r>
            <a:r>
              <a:rPr lang="hr-HR" altLang="sr-Latn-RS" sz="3000" b="1" smtClean="0">
                <a:solidFill>
                  <a:srgbClr val="31859C"/>
                </a:solidFill>
              </a:rPr>
              <a:t>(3 boda)</a:t>
            </a:r>
            <a:r>
              <a:rPr lang="hr-HR" altLang="sr-Latn-RS" sz="3000" b="1" smtClean="0"/>
              <a:t>:</a:t>
            </a:r>
            <a:endParaRPr lang="hr-HR" altLang="sr-Latn-RS" sz="3000" smtClean="0"/>
          </a:p>
        </p:txBody>
      </p:sp>
      <p:sp>
        <p:nvSpPr>
          <p:cNvPr id="20483" name="Content Placeholder 2"/>
          <p:cNvSpPr>
            <a:spLocks noGrp="1"/>
          </p:cNvSpPr>
          <p:nvPr>
            <p:ph idx="1"/>
          </p:nvPr>
        </p:nvSpPr>
        <p:spPr>
          <a:xfrm>
            <a:off x="457200" y="2146300"/>
            <a:ext cx="8229600" cy="2554288"/>
          </a:xfrm>
        </p:spPr>
        <p:txBody>
          <a:bodyPr/>
          <a:lstStyle/>
          <a:p>
            <a:pPr marL="514350" indent="-514350" eaLnBrk="1" hangingPunct="1">
              <a:spcBef>
                <a:spcPct val="0"/>
              </a:spcBef>
              <a:buFont typeface="Calibri" pitchFamily="34" charset="0"/>
              <a:buAutoNum type="alphaUcPeriod"/>
            </a:pPr>
            <a:r>
              <a:rPr lang="hr-HR" altLang="sr-Latn-RS" sz="2800" smtClean="0"/>
              <a:t>Psihička ovisnost</a:t>
            </a:r>
          </a:p>
          <a:p>
            <a:pPr marL="514350" indent="-514350" eaLnBrk="1" hangingPunct="1">
              <a:spcBef>
                <a:spcPct val="0"/>
              </a:spcBef>
              <a:buFont typeface="Calibri" pitchFamily="34" charset="0"/>
              <a:buAutoNum type="alphaUcPeriod"/>
            </a:pPr>
            <a:r>
              <a:rPr lang="hr-HR" altLang="sr-Latn-RS" sz="2800" smtClean="0"/>
              <a:t>Fizička ovisnost</a:t>
            </a:r>
          </a:p>
          <a:p>
            <a:pPr marL="514350" indent="-514350" eaLnBrk="1" hangingPunct="1">
              <a:spcBef>
                <a:spcPct val="0"/>
              </a:spcBef>
              <a:buFont typeface="Calibri" pitchFamily="34" charset="0"/>
              <a:buAutoNum type="alphaUcPeriod"/>
            </a:pPr>
            <a:r>
              <a:rPr lang="hr-HR" altLang="sr-Latn-RS" sz="2800" smtClean="0"/>
              <a:t>Napredovanje fizičkih, psihijatrijskih i neuroloških komplikacija</a:t>
            </a:r>
          </a:p>
          <a:p>
            <a:pPr marL="514350" indent="-514350" eaLnBrk="1" hangingPunct="1">
              <a:spcBef>
                <a:spcPct val="0"/>
              </a:spcBef>
              <a:buFont typeface="Calibri" pitchFamily="34" charset="0"/>
              <a:buAutoNum type="alphaUcPeriod"/>
            </a:pPr>
            <a:r>
              <a:rPr lang="hr-HR" altLang="sr-Latn-RS" sz="2800" smtClean="0"/>
              <a:t>Gubitak kontrole nad pićem</a:t>
            </a:r>
          </a:p>
          <a:p>
            <a:pPr marL="514350" indent="-514350" eaLnBrk="1" hangingPunct="1">
              <a:spcBef>
                <a:spcPct val="0"/>
              </a:spcBef>
              <a:buFont typeface="Calibri" pitchFamily="34" charset="0"/>
              <a:buAutoNum type="alphaUcPeriod"/>
            </a:pPr>
            <a:r>
              <a:rPr lang="hr-HR" altLang="sr-Latn-RS" sz="2800" smtClean="0"/>
              <a:t>Nemogućnost suzdržavanja (apstinencije) od pijenja</a:t>
            </a:r>
          </a:p>
        </p:txBody>
      </p:sp>
      <p:sp>
        <p:nvSpPr>
          <p:cNvPr id="5" name="Rectangle 4"/>
          <p:cNvSpPr>
            <a:spLocks noChangeArrowheads="1"/>
          </p:cNvSpPr>
          <p:nvPr/>
        </p:nvSpPr>
        <p:spPr bwMode="auto">
          <a:xfrm>
            <a:off x="457200" y="47974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5167313"/>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Jedan kriterij.</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743575"/>
            <a:ext cx="8280400" cy="708025"/>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Da bi se neko stanje označilo alkoholizmom, osoba treba ispunjavati bar jedan od ovih kriterija. </a:t>
            </a:r>
          </a:p>
        </p:txBody>
      </p:sp>
      <p:sp>
        <p:nvSpPr>
          <p:cNvPr id="2" name="Rezervirano mjesto podnožja 1"/>
          <p:cNvSpPr>
            <a:spLocks noGrp="1"/>
          </p:cNvSpPr>
          <p:nvPr>
            <p:ph type="ftr" sz="quarter" idx="11"/>
          </p:nvPr>
        </p:nvSpPr>
        <p:spPr>
          <a:xfrm>
            <a:off x="3124200" y="6451600"/>
            <a:ext cx="2895600" cy="4064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71450"/>
            <a:ext cx="8229600" cy="809625"/>
          </a:xfrm>
        </p:spPr>
        <p:txBody>
          <a:bodyPr/>
          <a:lstStyle/>
          <a:p>
            <a:pPr eaLnBrk="1" hangingPunct="1"/>
            <a:r>
              <a:rPr lang="hr-HR" altLang="sr-Latn-RS" sz="4000" smtClean="0"/>
              <a:t>ZBRAJANJE BODOVA</a:t>
            </a:r>
          </a:p>
        </p:txBody>
      </p:sp>
      <p:graphicFrame>
        <p:nvGraphicFramePr>
          <p:cNvPr id="4" name="Content Placeholder 3"/>
          <p:cNvGraphicFramePr>
            <a:graphicFrameLocks noGrp="1"/>
          </p:cNvGraphicFramePr>
          <p:nvPr>
            <p:ph idx="1"/>
          </p:nvPr>
        </p:nvGraphicFramePr>
        <p:xfrm>
          <a:off x="457200" y="1084263"/>
          <a:ext cx="8229600" cy="5167309"/>
        </p:xfrm>
        <a:graphic>
          <a:graphicData uri="http://schemas.openxmlformats.org/drawingml/2006/table">
            <a:tbl>
              <a:tblPr/>
              <a:tblGrid>
                <a:gridCol w="1646238"/>
                <a:gridCol w="1646237"/>
                <a:gridCol w="1644650"/>
                <a:gridCol w="1646238"/>
                <a:gridCol w="1646237"/>
              </a:tblGrid>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smtClean="0">
                          <a:ln>
                            <a:noFill/>
                          </a:ln>
                          <a:solidFill>
                            <a:srgbClr val="000000"/>
                          </a:solidFill>
                          <a:effectLst/>
                          <a:latin typeface="+mn-lt"/>
                          <a:ea typeface="ＭＳ Ｐゴシック" charset="-128"/>
                        </a:rPr>
                        <a:t>Red. br. pitanja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smtClean="0">
                          <a:ln>
                            <a:noFill/>
                          </a:ln>
                          <a:solidFill>
                            <a:srgbClr val="000000"/>
                          </a:solidFill>
                          <a:effectLst/>
                          <a:latin typeface="+mn-lt"/>
                          <a:ea typeface="ＭＳ Ｐゴシック" charset="-128"/>
                        </a:rPr>
                        <a:t>GRUPA 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smtClean="0">
                          <a:ln>
                            <a:noFill/>
                          </a:ln>
                          <a:solidFill>
                            <a:srgbClr val="000000"/>
                          </a:solidFill>
                          <a:effectLst/>
                          <a:latin typeface="+mn-lt"/>
                          <a:ea typeface="ＭＳ Ｐゴシック" charset="-128"/>
                        </a:rPr>
                        <a:t>GRUPA B</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smtClean="0">
                          <a:ln>
                            <a:noFill/>
                          </a:ln>
                          <a:solidFill>
                            <a:srgbClr val="000000"/>
                          </a:solidFill>
                          <a:effectLst/>
                          <a:latin typeface="+mn-lt"/>
                          <a:ea typeface="ＭＳ Ｐゴシック" charset="-128"/>
                        </a:rPr>
                        <a:t>GRUPA C</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smtClean="0">
                          <a:ln>
                            <a:noFill/>
                          </a:ln>
                          <a:solidFill>
                            <a:srgbClr val="000000"/>
                          </a:solidFill>
                          <a:effectLst/>
                          <a:latin typeface="+mn-lt"/>
                          <a:ea typeface="ＭＳ Ｐゴシック" charset="-128"/>
                        </a:rPr>
                        <a:t>GRUPA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dirty="0" smtClean="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4.</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smtClean="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smtClean="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smtClean="0">
                          <a:ln>
                            <a:noFill/>
                          </a:ln>
                          <a:solidFill>
                            <a:srgbClr val="000000"/>
                          </a:solidFill>
                          <a:effectLst/>
                          <a:latin typeface="+mn-lt"/>
                          <a:ea typeface="ＭＳ Ｐゴシック" charset="-128"/>
                        </a:rPr>
                        <a:t>UKUPNO BODOVA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smtClean="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smtClean="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smtClean="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err="1" smtClean="0">
                          <a:ln>
                            <a:noFill/>
                          </a:ln>
                          <a:solidFill>
                            <a:srgbClr val="000000"/>
                          </a:solidFill>
                          <a:effectLst/>
                          <a:latin typeface="+mn-lt"/>
                          <a:ea typeface="ＭＳ Ｐゴシック" charset="-128"/>
                        </a:rPr>
                        <a:t>..</a:t>
                      </a:r>
                      <a:r>
                        <a:rPr kumimoji="0" lang="hr-HR" sz="1800" b="1" i="0" u="none" strike="noStrike" cap="none" normalizeH="0" baseline="0" noProof="0" dirty="0" smtClean="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295400"/>
          </a:xfrm>
        </p:spPr>
        <p:txBody>
          <a:bodyPr/>
          <a:lstStyle/>
          <a:p>
            <a:pPr eaLnBrk="1" hangingPunct="1">
              <a:defRPr/>
            </a:pPr>
            <a:r>
              <a:rPr lang="hr-HR" sz="3000" b="1" dirty="0" smtClean="0"/>
              <a:t>18. </a:t>
            </a:r>
            <a:r>
              <a:rPr lang="hr-HR" sz="3200" b="1" dirty="0" smtClean="0"/>
              <a:t>Kada je u pitanju konzumiranje alkohola, što se naziva „fenomenom prve čaše“? </a:t>
            </a:r>
            <a:r>
              <a:rPr lang="hr-HR" sz="3000" b="1" dirty="0" smtClean="0">
                <a:solidFill>
                  <a:schemeClr val="accent5">
                    <a:lumMod val="75000"/>
                  </a:schemeClr>
                </a:solidFill>
              </a:rPr>
              <a:t>(3 boda)</a:t>
            </a:r>
            <a:r>
              <a:rPr lang="hr-HR" sz="3000" b="1" dirty="0" smtClean="0"/>
              <a:t>:</a:t>
            </a:r>
            <a:endParaRPr lang="hr-HR" sz="3000" dirty="0" smtClean="0"/>
          </a:p>
        </p:txBody>
      </p:sp>
      <p:sp>
        <p:nvSpPr>
          <p:cNvPr id="21507" name="Content Placeholder 2"/>
          <p:cNvSpPr>
            <a:spLocks noGrp="1"/>
          </p:cNvSpPr>
          <p:nvPr>
            <p:ph idx="1"/>
          </p:nvPr>
        </p:nvSpPr>
        <p:spPr>
          <a:xfrm>
            <a:off x="457200" y="1322388"/>
            <a:ext cx="8229600" cy="2554287"/>
          </a:xfrm>
        </p:spPr>
        <p:txBody>
          <a:bodyPr/>
          <a:lstStyle/>
          <a:p>
            <a:pPr marL="514350" indent="-514350" eaLnBrk="1" hangingPunct="1">
              <a:spcBef>
                <a:spcPct val="0"/>
              </a:spcBef>
              <a:buFont typeface="Calibri" pitchFamily="34" charset="0"/>
              <a:buAutoNum type="alphaUcPeriod"/>
            </a:pPr>
            <a:r>
              <a:rPr lang="hr-HR" altLang="sr-Latn-RS" sz="2600" smtClean="0"/>
              <a:t>Kada osoba prvi put pije neko alkoholno piće</a:t>
            </a:r>
          </a:p>
          <a:p>
            <a:pPr marL="514350" indent="-514350" eaLnBrk="1" hangingPunct="1">
              <a:spcBef>
                <a:spcPct val="0"/>
              </a:spcBef>
              <a:buFont typeface="Calibri" pitchFamily="34" charset="0"/>
              <a:buAutoNum type="alphaUcPeriod"/>
            </a:pPr>
            <a:r>
              <a:rPr lang="hr-HR" altLang="sr-Latn-RS" sz="2600" smtClean="0"/>
              <a:t>Kada osoba, nakon što neko vrijeme nije pila alkohol, popije jednu čašu i tada ne može stati pa nastavlja s pijenjem</a:t>
            </a:r>
          </a:p>
          <a:p>
            <a:pPr marL="514350" indent="-514350" eaLnBrk="1" hangingPunct="1">
              <a:spcBef>
                <a:spcPct val="0"/>
              </a:spcBef>
              <a:buFont typeface="Calibri" pitchFamily="34" charset="0"/>
              <a:buAutoNum type="alphaUcPeriod"/>
            </a:pPr>
            <a:r>
              <a:rPr lang="hr-HR" altLang="sr-Latn-RS" sz="2600" smtClean="0"/>
              <a:t>Kada je osoba „pijana“ nakon samo jedne čaše alkoholnog pića</a:t>
            </a:r>
          </a:p>
        </p:txBody>
      </p:sp>
      <p:sp>
        <p:nvSpPr>
          <p:cNvPr id="5" name="Rectangle 4"/>
          <p:cNvSpPr>
            <a:spLocks noChangeArrowheads="1"/>
          </p:cNvSpPr>
          <p:nvPr/>
        </p:nvSpPr>
        <p:spPr bwMode="auto">
          <a:xfrm>
            <a:off x="457200" y="37798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149725"/>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Kada osoba, nakon što neko vrijeme nije pila alkohol…</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687888"/>
            <a:ext cx="8280400" cy="184626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1900" dirty="0">
                <a:solidFill>
                  <a:schemeClr val="bg1"/>
                </a:solidFill>
                <a:latin typeface="+mn-lt"/>
                <a:cs typeface="+mn-cs"/>
              </a:rPr>
              <a:t>Apstinent (osoba koja jedno vrijeme ne pije alkohol, dakle suzdržava se od konzumacije alkoholnih pića) ako popije čašicu alkohola, ne može stati na toj jednoj čašici. Nastavlja s pijenjem i ubrzo nastavlja piti u jednakim količinama kao i prije apstinencije. Samo, za ono za što su mu ranije bile potrebne godine, sada su dovoljni dani ili dva- tri tjedna. To ga opet vodi u ovisnost od alkohola. Zbog toga se ta prva čaša zove „fenomen prve čaše“.</a:t>
            </a:r>
          </a:p>
        </p:txBody>
      </p:sp>
      <p:sp>
        <p:nvSpPr>
          <p:cNvPr id="2" name="Rezervirano mjesto podnožja 1"/>
          <p:cNvSpPr>
            <a:spLocks noGrp="1"/>
          </p:cNvSpPr>
          <p:nvPr>
            <p:ph type="ftr" sz="quarter" idx="11"/>
          </p:nvPr>
        </p:nvSpPr>
        <p:spPr>
          <a:xfrm>
            <a:off x="3124200" y="6534150"/>
            <a:ext cx="2895600" cy="32385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19. „Mamurluk“ je drugi naziv za „triježnjenje“ </a:t>
            </a:r>
            <a:r>
              <a:rPr lang="hr-HR" sz="3600" b="1" dirty="0" smtClean="0">
                <a:solidFill>
                  <a:schemeClr val="accent5">
                    <a:lumMod val="75000"/>
                  </a:schemeClr>
                </a:solidFill>
              </a:rPr>
              <a:t>(1 bod)</a:t>
            </a:r>
            <a:r>
              <a:rPr lang="hr-HR" sz="3600" b="1" dirty="0" smtClean="0"/>
              <a:t>:</a:t>
            </a:r>
            <a:endParaRPr lang="hr-HR" sz="3600" dirty="0" smtClean="0"/>
          </a:p>
        </p:txBody>
      </p:sp>
      <p:sp>
        <p:nvSpPr>
          <p:cNvPr id="22531" name="Content Placeholder 2"/>
          <p:cNvSpPr>
            <a:spLocks noGrp="1"/>
          </p:cNvSpPr>
          <p:nvPr>
            <p:ph idx="1"/>
          </p:nvPr>
        </p:nvSpPr>
        <p:spPr>
          <a:xfrm>
            <a:off x="457200" y="1579563"/>
            <a:ext cx="8229600" cy="1833562"/>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400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209925"/>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791075"/>
            <a:ext cx="8280400" cy="163195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Mamurluk je naziv za fazu “triježnjenja”, odnosno povratka u normalno stanje nakon prestanka pijenja. Može predstavljati teško stanje i doživljavati se kao bolest, ali ponekad nema izvana vidljivih znakova, što ovisi o unesenoj količini pića u organizam, ali i individualnim karakteristikama osobe. Što osoba više popije, to je mamurluk jači. </a:t>
            </a:r>
          </a:p>
        </p:txBody>
      </p:sp>
      <p:sp>
        <p:nvSpPr>
          <p:cNvPr id="2" name="Rezervirano mjesto podnožja 1"/>
          <p:cNvSpPr>
            <a:spLocks noGrp="1"/>
          </p:cNvSpPr>
          <p:nvPr>
            <p:ph type="ftr" sz="quarter" idx="11"/>
          </p:nvPr>
        </p:nvSpPr>
        <p:spPr>
          <a:xfrm>
            <a:off x="3124200" y="6423025"/>
            <a:ext cx="2895600" cy="4349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258887"/>
          </a:xfrm>
        </p:spPr>
        <p:txBody>
          <a:bodyPr/>
          <a:lstStyle/>
          <a:p>
            <a:pPr eaLnBrk="1" hangingPunct="1">
              <a:defRPr/>
            </a:pPr>
            <a:r>
              <a:rPr lang="hr-HR" sz="3200" b="1" dirty="0" smtClean="0"/>
              <a:t>20. Koji su najčešći razlozi odlaska</a:t>
            </a:r>
            <a:br>
              <a:rPr lang="hr-HR" sz="3200" b="1" dirty="0" smtClean="0"/>
            </a:br>
            <a:r>
              <a:rPr lang="hr-HR" sz="3200" b="1" dirty="0" smtClean="0"/>
              <a:t>alkoholičara na liječenje? </a:t>
            </a:r>
            <a:r>
              <a:rPr lang="hr-HR" sz="3200" b="1" dirty="0" smtClean="0">
                <a:solidFill>
                  <a:schemeClr val="accent5">
                    <a:lumMod val="75000"/>
                  </a:schemeClr>
                </a:solidFill>
              </a:rPr>
              <a:t>(1 bod)</a:t>
            </a:r>
            <a:r>
              <a:rPr lang="hr-HR" sz="3200" b="1" dirty="0" smtClean="0"/>
              <a:t>:</a:t>
            </a:r>
            <a:endParaRPr lang="hr-HR" sz="3200" dirty="0" smtClean="0"/>
          </a:p>
        </p:txBody>
      </p:sp>
      <p:sp>
        <p:nvSpPr>
          <p:cNvPr id="23555" name="Content Placeholder 2"/>
          <p:cNvSpPr>
            <a:spLocks noGrp="1"/>
          </p:cNvSpPr>
          <p:nvPr>
            <p:ph idx="1"/>
          </p:nvPr>
        </p:nvSpPr>
        <p:spPr>
          <a:xfrm>
            <a:off x="457200" y="1347788"/>
            <a:ext cx="8229600" cy="2090737"/>
          </a:xfrm>
        </p:spPr>
        <p:txBody>
          <a:bodyPr/>
          <a:lstStyle/>
          <a:p>
            <a:pPr marL="514350" indent="-514350" eaLnBrk="1" hangingPunct="1">
              <a:spcBef>
                <a:spcPts val="200"/>
              </a:spcBef>
              <a:buFont typeface="Calibri" pitchFamily="34" charset="0"/>
              <a:buAutoNum type="alphaUcPeriod"/>
            </a:pPr>
            <a:r>
              <a:rPr lang="hr-HR" altLang="sr-Latn-RS" sz="2600" smtClean="0"/>
              <a:t>Želja za promjenom stila života i poboljšanjem zdravlja</a:t>
            </a:r>
          </a:p>
          <a:p>
            <a:pPr marL="514350" indent="-514350" eaLnBrk="1" hangingPunct="1">
              <a:spcBef>
                <a:spcPts val="200"/>
              </a:spcBef>
              <a:buFont typeface="Calibri" pitchFamily="34" charset="0"/>
              <a:buAutoNum type="alphaUcPeriod"/>
            </a:pPr>
            <a:r>
              <a:rPr lang="hr-HR" altLang="sr-Latn-RS" sz="2600" smtClean="0"/>
              <a:t>Ultimatum obitelji (obitelj postavlja jasan uvjet alkoholičaru: „Ako nastaviš piti, onda…“, „ako ne odeš na liječenje…“)</a:t>
            </a:r>
          </a:p>
          <a:p>
            <a:pPr marL="514350" indent="-514350" eaLnBrk="1" hangingPunct="1">
              <a:spcBef>
                <a:spcPts val="200"/>
              </a:spcBef>
              <a:buFont typeface="Calibri" pitchFamily="34" charset="0"/>
              <a:buAutoNum type="alphaUcPeriod"/>
            </a:pPr>
            <a:r>
              <a:rPr lang="hr-HR" altLang="sr-Latn-RS" sz="2600" smtClean="0"/>
              <a:t>Prijetnja otkazom na radnom mjestu</a:t>
            </a:r>
          </a:p>
        </p:txBody>
      </p:sp>
      <p:sp>
        <p:nvSpPr>
          <p:cNvPr id="5" name="Rectangle 4"/>
          <p:cNvSpPr>
            <a:spLocks noChangeArrowheads="1"/>
          </p:cNvSpPr>
          <p:nvPr/>
        </p:nvSpPr>
        <p:spPr bwMode="auto">
          <a:xfrm>
            <a:off x="457200" y="348297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852863"/>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Ultimatum obitelji i c) Prijetnja otkazom na radnom mjestu.</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379913"/>
            <a:ext cx="8280400" cy="213836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1900" dirty="0">
                <a:solidFill>
                  <a:schemeClr val="bg1"/>
                </a:solidFill>
                <a:latin typeface="+mn-lt"/>
                <a:cs typeface="+mn-cs"/>
              </a:rPr>
              <a:t>Stručnjaci kažu kako alkoholičari nikada ne dolaze na liječenje dobrovoljno, nego zbog različitih kriza uzrokovanih prekomjernom konzumacijom alkohola, kao i zbog ugroženog zdravlja. Neke od kriza koje alkoholičara potiču na liječenje su:  ultimatum obitelji, prijetnja otkazom na radnom mjestu, izricanje sudske mjere obveznog liječenja od alkoholizma. Alkoholičar rijetko u tom trenutku shvaća potrebu kompletnog liječenja pa je njegova motivacija u trenutku dolaska na liječenje - tek početna motivacija.  </a:t>
            </a:r>
          </a:p>
        </p:txBody>
      </p:sp>
      <p:sp>
        <p:nvSpPr>
          <p:cNvPr id="2" name="Rezervirano mjesto podnožja 1"/>
          <p:cNvSpPr>
            <a:spLocks noGrp="1"/>
          </p:cNvSpPr>
          <p:nvPr>
            <p:ph type="ftr" sz="quarter" idx="11"/>
          </p:nvPr>
        </p:nvSpPr>
        <p:spPr>
          <a:xfrm>
            <a:off x="3124200" y="6518275"/>
            <a:ext cx="2895600" cy="33972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2843212"/>
          </a:xfrm>
        </p:spPr>
        <p:txBody>
          <a:bodyPr/>
          <a:lstStyle/>
          <a:p>
            <a:pPr eaLnBrk="1" hangingPunct="1">
              <a:defRPr/>
            </a:pPr>
            <a:r>
              <a:rPr lang="hr-HR" sz="3000" b="1" dirty="0" smtClean="0"/>
              <a:t>21. U društvu se najčešće misli kako je alkoholičar čovjek bez doma i obitelji, nezaposlen ili nesigurna zaposlenja, siromašan, s lošim stambenim uvjetima, nepouzdan, prevrtljiv (promjenjivog raspoloženja), nemoralan. </a:t>
            </a:r>
            <a:r>
              <a:rPr lang="hr-HR" sz="3000" b="1" dirty="0" smtClean="0">
                <a:solidFill>
                  <a:schemeClr val="accent5">
                    <a:lumMod val="75000"/>
                  </a:schemeClr>
                </a:solidFill>
              </a:rPr>
              <a:t>(1 bod)</a:t>
            </a:r>
            <a:r>
              <a:rPr lang="hr-HR" sz="3000" b="1" dirty="0" smtClean="0"/>
              <a:t>:</a:t>
            </a:r>
            <a:endParaRPr lang="hr-HR" sz="3000" dirty="0" smtClean="0"/>
          </a:p>
        </p:txBody>
      </p:sp>
      <p:sp>
        <p:nvSpPr>
          <p:cNvPr id="24579" name="Content Placeholder 2"/>
          <p:cNvSpPr>
            <a:spLocks noGrp="1"/>
          </p:cNvSpPr>
          <p:nvPr>
            <p:ph idx="1"/>
          </p:nvPr>
        </p:nvSpPr>
        <p:spPr>
          <a:xfrm>
            <a:off x="457200" y="3022600"/>
            <a:ext cx="8229600" cy="917575"/>
          </a:xfrm>
        </p:spPr>
        <p:txBody>
          <a:bodyPr/>
          <a:lstStyle/>
          <a:p>
            <a:pPr marL="514350" indent="-514350" eaLnBrk="1" hangingPunct="1">
              <a:spcBef>
                <a:spcPts val="600"/>
              </a:spcBef>
              <a:buFont typeface="Calibri" pitchFamily="34" charset="0"/>
              <a:buAutoNum type="alphaUcPeriod"/>
            </a:pPr>
            <a:r>
              <a:rPr lang="hr-HR" altLang="sr-Latn-RS" sz="2800" smtClean="0"/>
              <a:t>Točno</a:t>
            </a:r>
          </a:p>
          <a:p>
            <a:pPr marL="514350" indent="-514350" eaLnBrk="1" hangingPunct="1">
              <a:spcBef>
                <a:spcPts val="600"/>
              </a:spcBef>
              <a:buFont typeface="Calibri" pitchFamily="34" charset="0"/>
              <a:buAutoNum type="alphaUcPeriod"/>
            </a:pPr>
            <a:r>
              <a:rPr lang="hr-HR" altLang="sr-Latn-RS" sz="2800" smtClean="0"/>
              <a:t>Netočno</a:t>
            </a:r>
            <a:endParaRPr lang="hr-HR" altLang="sr-Latn-RS" sz="2600" smtClean="0"/>
          </a:p>
        </p:txBody>
      </p:sp>
      <p:sp>
        <p:nvSpPr>
          <p:cNvPr id="5" name="Rectangle 4"/>
          <p:cNvSpPr>
            <a:spLocks noChangeArrowheads="1"/>
          </p:cNvSpPr>
          <p:nvPr/>
        </p:nvSpPr>
        <p:spPr bwMode="auto">
          <a:xfrm>
            <a:off x="457200" y="4140200"/>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510088"/>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Točno.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743575"/>
            <a:ext cx="8280400" cy="708025"/>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No, ova slika dobrim dijelom nije točna jer su većina alkoholičara u braku i imaju kakvo-takvo zaposlenje.</a:t>
            </a:r>
          </a:p>
        </p:txBody>
      </p:sp>
      <p:sp>
        <p:nvSpPr>
          <p:cNvPr id="2" name="Rezervirano mjesto podnožja 1"/>
          <p:cNvSpPr>
            <a:spLocks noGrp="1"/>
          </p:cNvSpPr>
          <p:nvPr>
            <p:ph type="ftr" sz="quarter" idx="11"/>
          </p:nvPr>
        </p:nvSpPr>
        <p:spPr>
          <a:xfrm>
            <a:off x="3124200" y="6451600"/>
            <a:ext cx="2895600" cy="4064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22. Alkohol pomaže kod nesanice i</a:t>
            </a:r>
            <a:br>
              <a:rPr lang="hr-HR" sz="3600" b="1" dirty="0" smtClean="0"/>
            </a:br>
            <a:r>
              <a:rPr lang="hr-HR" sz="3600" b="1" dirty="0" smtClean="0"/>
              <a:t>zagrijava organizam </a:t>
            </a:r>
            <a:r>
              <a:rPr lang="hr-HR" sz="3600" b="1" dirty="0" smtClean="0">
                <a:solidFill>
                  <a:schemeClr val="accent5">
                    <a:lumMod val="75000"/>
                  </a:schemeClr>
                </a:solidFill>
              </a:rPr>
              <a:t>(2 boda)</a:t>
            </a:r>
            <a:r>
              <a:rPr lang="hr-HR" sz="3600" b="1" dirty="0" smtClean="0"/>
              <a:t>:</a:t>
            </a:r>
            <a:endParaRPr lang="hr-HR" sz="3600" dirty="0" smtClean="0"/>
          </a:p>
        </p:txBody>
      </p:sp>
      <p:sp>
        <p:nvSpPr>
          <p:cNvPr id="25603" name="Content Placeholder 2"/>
          <p:cNvSpPr>
            <a:spLocks noGrp="1"/>
          </p:cNvSpPr>
          <p:nvPr>
            <p:ph idx="1"/>
          </p:nvPr>
        </p:nvSpPr>
        <p:spPr>
          <a:xfrm>
            <a:off x="457200" y="1450975"/>
            <a:ext cx="8229600" cy="1833563"/>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51777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2887663"/>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3503613"/>
            <a:ext cx="8280400" cy="301625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1900" dirty="0">
                <a:solidFill>
                  <a:schemeClr val="bg1"/>
                </a:solidFill>
                <a:latin typeface="Calibri" pitchFamily="34" charset="0"/>
                <a:cs typeface="+mn-cs"/>
              </a:rPr>
              <a:t>Krajnji rezultat pijanstva je san. Međutim, velika je razlika između normalnog sna koji služi da bi se organizam odmorio i okrijepio i alkoholičarskog sna, koji je nastao zbog anestezije određenih centara u mozgu. Nakon normalnog sna, čovjek se osjeća svježe, odmorno, vraćena mu je snaga. Nakon alkoholičarskog sna osoba osjeća mamurluk i to je jedan od najtežih trenutaka u cijelom pijanstvu. Alkohol širi krvne žile u potkožnom tkivu. Zato se javlja crvenilo lica i subjektivni osjećaj topline. Međutim, širenje krvnih žila u koži uz istovremeno skupljanje krvnih žila u unutrašnjim organima, dovodi do zadržavanja veće količine krvi u potkožnom tkivu. Zbog toga alkohol ubrzava gubitak topline iz organizma i dovodi do sniženja tjelesne temperature, odnosno bržeg hlađenja tijela.</a:t>
            </a:r>
          </a:p>
        </p:txBody>
      </p:sp>
      <p:sp>
        <p:nvSpPr>
          <p:cNvPr id="2" name="Rezervirano mjesto podnožja 1"/>
          <p:cNvSpPr>
            <a:spLocks noGrp="1"/>
          </p:cNvSpPr>
          <p:nvPr>
            <p:ph type="ftr" sz="quarter" idx="11"/>
          </p:nvPr>
        </p:nvSpPr>
        <p:spPr>
          <a:xfrm>
            <a:off x="3124200" y="6519863"/>
            <a:ext cx="2895600" cy="33813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23. Pijenje žestokog pića čini ljude više pijanima nego kada piju pivo </a:t>
            </a:r>
            <a:r>
              <a:rPr lang="hr-HR" sz="3600" b="1" dirty="0" smtClean="0">
                <a:solidFill>
                  <a:schemeClr val="accent5">
                    <a:lumMod val="75000"/>
                  </a:schemeClr>
                </a:solidFill>
              </a:rPr>
              <a:t>(3 boda)</a:t>
            </a:r>
            <a:r>
              <a:rPr lang="hr-HR" sz="3600" b="1" dirty="0" smtClean="0"/>
              <a:t>:</a:t>
            </a:r>
            <a:endParaRPr lang="hr-HR" sz="3600" dirty="0" smtClean="0"/>
          </a:p>
        </p:txBody>
      </p:sp>
      <p:sp>
        <p:nvSpPr>
          <p:cNvPr id="26627"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273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19722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29175"/>
            <a:ext cx="8280400" cy="163195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Alkohol ima jednak učinak - bilo to pivo, vino ili žestoko piće. Čašica žestokog pića ima otprilike jednaku količinu alkohola kao čaša piva ili vina. Koliko će osoba biti pijana ovisi o količini alkohola koju popije. Svakodnevno konzumiranje alkohola (pijenje alkohola) dovodi do ovisnosti, kao i do oštećenja organskih sustava.  </a:t>
            </a:r>
          </a:p>
        </p:txBody>
      </p:sp>
      <p:sp>
        <p:nvSpPr>
          <p:cNvPr id="2" name="Rezervirano mjesto podnožja 1"/>
          <p:cNvSpPr>
            <a:spLocks noGrp="1"/>
          </p:cNvSpPr>
          <p:nvPr>
            <p:ph type="ftr" sz="quarter" idx="11"/>
          </p:nvPr>
        </p:nvSpPr>
        <p:spPr>
          <a:xfrm>
            <a:off x="3124200" y="6461125"/>
            <a:ext cx="2895600" cy="3968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908175"/>
          </a:xfrm>
        </p:spPr>
        <p:txBody>
          <a:bodyPr/>
          <a:lstStyle/>
          <a:p>
            <a:pPr eaLnBrk="1" hangingPunct="1">
              <a:defRPr/>
            </a:pPr>
            <a:r>
              <a:rPr lang="hr-HR" sz="3600" b="1" dirty="0" smtClean="0"/>
              <a:t>24. Prvi kontakt s alkoholnim pićima ostvaruje se, u velikom broju slučajeva, unutar obitelji </a:t>
            </a:r>
            <a:r>
              <a:rPr lang="hr-HR" sz="3600" b="1" dirty="0" smtClean="0">
                <a:solidFill>
                  <a:schemeClr val="accent5">
                    <a:lumMod val="75000"/>
                  </a:schemeClr>
                </a:solidFill>
              </a:rPr>
              <a:t>(3 boda)</a:t>
            </a:r>
            <a:r>
              <a:rPr lang="hr-HR" sz="3600" b="1" dirty="0" smtClean="0"/>
              <a:t>:</a:t>
            </a:r>
            <a:endParaRPr lang="hr-HR" sz="3600" dirty="0" smtClean="0"/>
          </a:p>
        </p:txBody>
      </p:sp>
      <p:sp>
        <p:nvSpPr>
          <p:cNvPr id="27651" name="Content Placeholder 2"/>
          <p:cNvSpPr>
            <a:spLocks noGrp="1"/>
          </p:cNvSpPr>
          <p:nvPr>
            <p:ph idx="1"/>
          </p:nvPr>
        </p:nvSpPr>
        <p:spPr>
          <a:xfrm>
            <a:off x="457200" y="1927225"/>
            <a:ext cx="8229600" cy="1131888"/>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3059113"/>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429000"/>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262438"/>
            <a:ext cx="8280400" cy="22479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Obitelj predstavlja model identifikacije, model izgradnje vrijednosti i stavova. Djeca oponašaju roditelje, uče od njih i slijede njihove vrijednosti i mišljenja (stavove). Često se u obitelji podržava pijenje (čašica nakon ručka, pivo za vrijeme utakmice, rakija radi zagrijavanja organizma…) pa mladi misle da je normalno piti u raznim situacijama i kako je uz alkohol zabavnije i opuštenije u društvu. Društvo općenito u visokoj mjeri tolerira  konzumaciju alkoholnih pića. </a:t>
            </a:r>
          </a:p>
        </p:txBody>
      </p:sp>
      <p:sp>
        <p:nvSpPr>
          <p:cNvPr id="2" name="Rezervirano mjesto podnožja 1"/>
          <p:cNvSpPr>
            <a:spLocks noGrp="1"/>
          </p:cNvSpPr>
          <p:nvPr>
            <p:ph type="ftr" sz="quarter" idx="11"/>
          </p:nvPr>
        </p:nvSpPr>
        <p:spPr>
          <a:xfrm>
            <a:off x="3124200" y="6510338"/>
            <a:ext cx="2895600" cy="34766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25. Marihuana povećava tvoju moć zapažanja i koncentracije </a:t>
            </a:r>
            <a:r>
              <a:rPr lang="hr-HR" sz="3600" b="1" dirty="0" smtClean="0">
                <a:solidFill>
                  <a:schemeClr val="accent5">
                    <a:lumMod val="75000"/>
                  </a:schemeClr>
                </a:solidFill>
              </a:rPr>
              <a:t>(3 boda)</a:t>
            </a:r>
            <a:r>
              <a:rPr lang="hr-HR" sz="3600" b="1" dirty="0" smtClean="0"/>
              <a:t>:</a:t>
            </a:r>
            <a:endParaRPr lang="hr-HR" sz="3600" dirty="0" smtClean="0"/>
          </a:p>
        </p:txBody>
      </p:sp>
      <p:sp>
        <p:nvSpPr>
          <p:cNvPr id="28675"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273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19722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448300"/>
            <a:ext cx="8280400" cy="10160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Marihuana čini osobu zaboravljivom te može narušiti koncentraciju. Primjerice, ukoliko osoba sjedne za upravljač automobila ili radi s nekim strojem, pod utjecajem marihuane, to može završiti tragično.</a:t>
            </a:r>
          </a:p>
        </p:txBody>
      </p:sp>
      <p:sp>
        <p:nvSpPr>
          <p:cNvPr id="2" name="Rezervirano mjesto podnožja 1"/>
          <p:cNvSpPr>
            <a:spLocks noGrp="1"/>
          </p:cNvSpPr>
          <p:nvPr>
            <p:ph type="ftr" sz="quarter" idx="11"/>
          </p:nvPr>
        </p:nvSpPr>
        <p:spPr>
          <a:xfrm>
            <a:off x="3124200" y="6464300"/>
            <a:ext cx="2895600" cy="3937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26. Pušenje marihuane manje šteti</a:t>
            </a:r>
            <a:br>
              <a:rPr lang="hr-HR" sz="3600" b="1" dirty="0" smtClean="0"/>
            </a:br>
            <a:r>
              <a:rPr lang="hr-HR" sz="3600" b="1" dirty="0" smtClean="0"/>
              <a:t>zdravlju nego pušenje cigareta </a:t>
            </a:r>
            <a:r>
              <a:rPr lang="hr-HR" sz="3600" b="1" dirty="0" smtClean="0">
                <a:solidFill>
                  <a:schemeClr val="accent5">
                    <a:lumMod val="75000"/>
                  </a:schemeClr>
                </a:solidFill>
              </a:rPr>
              <a:t>(3 boda)</a:t>
            </a:r>
            <a:r>
              <a:rPr lang="hr-HR" sz="3600" b="1" dirty="0" smtClean="0"/>
              <a:t>:</a:t>
            </a:r>
            <a:endParaRPr lang="hr-HR" sz="3600" dirty="0" smtClean="0"/>
          </a:p>
        </p:txBody>
      </p:sp>
      <p:sp>
        <p:nvSpPr>
          <p:cNvPr id="29699"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273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19722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770563"/>
            <a:ext cx="8280400" cy="708025"/>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a:solidFill>
                  <a:schemeClr val="bg1"/>
                </a:solidFill>
                <a:latin typeface="Calibri" pitchFamily="34" charset="0"/>
                <a:cs typeface="+mn-cs"/>
              </a:rPr>
              <a:t>Marihuana može u istoj mjeri oštetiti pluća kao i cigareta, čak možda i više. Dim marihuane također sadrži katran i ugljični monoksid (CO).</a:t>
            </a:r>
          </a:p>
        </p:txBody>
      </p:sp>
      <p:sp>
        <p:nvSpPr>
          <p:cNvPr id="2" name="Rezervirano mjesto podnožja 1"/>
          <p:cNvSpPr>
            <a:spLocks noGrp="1"/>
          </p:cNvSpPr>
          <p:nvPr>
            <p:ph type="ftr" sz="quarter" idx="11"/>
          </p:nvPr>
        </p:nvSpPr>
        <p:spPr>
          <a:xfrm>
            <a:off x="3124200" y="6478588"/>
            <a:ext cx="2895600" cy="37941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27. Česta upotreba marihuane povećava vjerojatnost korištenja jačih droga </a:t>
            </a:r>
            <a:r>
              <a:rPr lang="hr-HR" sz="3600" b="1" dirty="0" smtClean="0">
                <a:solidFill>
                  <a:schemeClr val="accent5">
                    <a:lumMod val="75000"/>
                  </a:schemeClr>
                </a:solidFill>
              </a:rPr>
              <a:t>(2 boda)</a:t>
            </a:r>
            <a:r>
              <a:rPr lang="hr-HR" sz="3600" b="1" dirty="0" smtClean="0"/>
              <a:t>:</a:t>
            </a:r>
            <a:endParaRPr lang="hr-HR" sz="3600" dirty="0" smtClean="0"/>
          </a:p>
        </p:txBody>
      </p:sp>
      <p:sp>
        <p:nvSpPr>
          <p:cNvPr id="30723"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273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19722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572000"/>
            <a:ext cx="8280400" cy="1939925"/>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a:solidFill>
                  <a:schemeClr val="bg1"/>
                </a:solidFill>
                <a:latin typeface="Calibri" pitchFamily="34" charset="0"/>
                <a:cs typeface="+mn-cs"/>
              </a:rPr>
              <a:t>Marihuanu nazivaju </a:t>
            </a:r>
            <a:r>
              <a:rPr lang="hr-HR" sz="2000" i="1">
                <a:solidFill>
                  <a:schemeClr val="bg1"/>
                </a:solidFill>
                <a:latin typeface="Calibri" pitchFamily="34" charset="0"/>
                <a:cs typeface="+mn-cs"/>
              </a:rPr>
              <a:t>'drogom bijega'</a:t>
            </a:r>
            <a:r>
              <a:rPr lang="hr-HR" sz="2000">
                <a:solidFill>
                  <a:schemeClr val="bg1"/>
                </a:solidFill>
                <a:latin typeface="Calibri" pitchFamily="34" charset="0"/>
                <a:cs typeface="+mn-cs"/>
              </a:rPr>
              <a:t> jer njena česta upotreba 'predviđa' pomak k jačim drogama. Pod utjecajem marihuane javljaju se problemi s pamćenjem, učenjem, razmišljanjem i rješavanjem problema. Osoba postaje nespretna, čak i u hodanju, ili doživljava napade panike ili tjeskobe. Dugoročne posljedice: redovito uzimanje može izazvati nedostatak energije i gubitak zanimanja za vlastiti vanjski izgled i školu.</a:t>
            </a:r>
          </a:p>
        </p:txBody>
      </p:sp>
      <p:sp>
        <p:nvSpPr>
          <p:cNvPr id="2" name="Rezervirano mjesto podnožja 1"/>
          <p:cNvSpPr>
            <a:spLocks noGrp="1"/>
          </p:cNvSpPr>
          <p:nvPr>
            <p:ph type="ftr" sz="quarter" idx="11"/>
          </p:nvPr>
        </p:nvSpPr>
        <p:spPr>
          <a:xfrm>
            <a:off x="3124200" y="6511925"/>
            <a:ext cx="2895600" cy="3460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0488"/>
            <a:ext cx="8229600" cy="1439862"/>
          </a:xfrm>
        </p:spPr>
        <p:txBody>
          <a:bodyPr/>
          <a:lstStyle/>
          <a:p>
            <a:pPr eaLnBrk="1" hangingPunct="1">
              <a:defRPr/>
            </a:pPr>
            <a:r>
              <a:rPr lang="hr-HR" sz="3600" b="1" dirty="0" smtClean="0"/>
              <a:t>1. Mjesec borbe protiv ovisnosti obilježava se </a:t>
            </a:r>
            <a:r>
              <a:rPr lang="hr-HR" sz="3600" b="1" dirty="0" smtClean="0">
                <a:solidFill>
                  <a:schemeClr val="accent5">
                    <a:lumMod val="75000"/>
                  </a:schemeClr>
                </a:solidFill>
              </a:rPr>
              <a:t>(1 bod)</a:t>
            </a:r>
            <a:r>
              <a:rPr lang="hr-HR" sz="3600" b="1" dirty="0" smtClean="0"/>
              <a:t>:</a:t>
            </a:r>
            <a:endParaRPr lang="hr-HR" sz="4000" dirty="0" smtClean="0"/>
          </a:p>
        </p:txBody>
      </p:sp>
      <p:sp>
        <p:nvSpPr>
          <p:cNvPr id="4099" name="Content Placeholder 2"/>
          <p:cNvSpPr>
            <a:spLocks noGrp="1"/>
          </p:cNvSpPr>
          <p:nvPr>
            <p:ph idx="1"/>
          </p:nvPr>
        </p:nvSpPr>
        <p:spPr>
          <a:xfrm>
            <a:off x="457200" y="1566863"/>
            <a:ext cx="8229600" cy="3492500"/>
          </a:xfrm>
        </p:spPr>
        <p:txBody>
          <a:bodyPr/>
          <a:lstStyle/>
          <a:p>
            <a:pPr marL="514350" indent="-514350" eaLnBrk="1" hangingPunct="1">
              <a:buFont typeface="Calibri" pitchFamily="34" charset="0"/>
              <a:buAutoNum type="alphaUcPeriod"/>
            </a:pPr>
            <a:r>
              <a:rPr lang="hr-HR" altLang="sr-Latn-RS" sz="3000" smtClean="0"/>
              <a:t>U razdoblju između 15. studenog i 15. prosinca svake godine</a:t>
            </a:r>
          </a:p>
          <a:p>
            <a:pPr marL="514350" indent="-514350" eaLnBrk="1" hangingPunct="1">
              <a:buFont typeface="Calibri" pitchFamily="34" charset="0"/>
              <a:buAutoNum type="alphaUcPeriod"/>
            </a:pPr>
            <a:r>
              <a:rPr lang="hr-HR" altLang="sr-Latn-RS" sz="3000" smtClean="0"/>
              <a:t>U razdoblju između 25. travnja i 25. svibnja svake godine</a:t>
            </a:r>
          </a:p>
          <a:p>
            <a:pPr marL="514350" indent="-514350" eaLnBrk="1" hangingPunct="1">
              <a:buFont typeface="Calibri" pitchFamily="34" charset="0"/>
              <a:buAutoNum type="alphaUcPeriod"/>
            </a:pPr>
            <a:r>
              <a:rPr lang="hr-HR" altLang="sr-Latn-RS" sz="3000" smtClean="0"/>
              <a:t>U razdoblju između 1. srpnja i 1. kolovoza svake godine</a:t>
            </a:r>
          </a:p>
        </p:txBody>
      </p:sp>
      <p:sp>
        <p:nvSpPr>
          <p:cNvPr id="5" name="Rectangle 4"/>
          <p:cNvSpPr>
            <a:spLocks noChangeArrowheads="1"/>
          </p:cNvSpPr>
          <p:nvPr/>
        </p:nvSpPr>
        <p:spPr bwMode="auto">
          <a:xfrm>
            <a:off x="457200" y="4927600"/>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2" name="Rezervirano mjesto podnožja 1"/>
          <p:cNvSpPr>
            <a:spLocks noGrp="1"/>
          </p:cNvSpPr>
          <p:nvPr>
            <p:ph type="ftr" sz="quarter" idx="11"/>
          </p:nvPr>
        </p:nvSpPr>
        <p:spPr/>
        <p:txBody>
          <a:bodyPr/>
          <a:lstStyle/>
          <a:p>
            <a:pPr>
              <a:defRPr/>
            </a:pPr>
            <a:r>
              <a:rPr lang="nb-NO" dirty="0"/>
              <a:t>© PRAGMA www.udruga-pragma.hr</a:t>
            </a:r>
            <a:endParaRPr lang="en-GB" dirty="0"/>
          </a:p>
        </p:txBody>
      </p:sp>
      <p:sp>
        <p:nvSpPr>
          <p:cNvPr id="9" name="Rectangle 8"/>
          <p:cNvSpPr>
            <a:spLocks noChangeArrowheads="1"/>
          </p:cNvSpPr>
          <p:nvPr/>
        </p:nvSpPr>
        <p:spPr bwMode="auto">
          <a:xfrm>
            <a:off x="563563" y="5407025"/>
            <a:ext cx="8280400" cy="1016000"/>
          </a:xfrm>
          <a:prstGeom prst="rect">
            <a:avLst/>
          </a:prstGeom>
          <a:solidFill>
            <a:schemeClr val="accent5">
              <a:lumMod val="75000"/>
            </a:schemeClr>
          </a:solidFill>
          <a:ln w="9525">
            <a:no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a) Mjesec borbe protiv ovisnosti obilježava se svake godine u razdoblju 15. studenog do 15. prosinca s ciljem povećanja osjetljivosti šire javnosti za borbu protiv ovisnosti.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28. '</a:t>
            </a:r>
            <a:r>
              <a:rPr lang="hr-HR" sz="3600" b="1" dirty="0" err="1" smtClean="0"/>
              <a:t>Snifanje</a:t>
            </a:r>
            <a:r>
              <a:rPr lang="hr-HR" sz="3600" b="1" dirty="0" smtClean="0"/>
              <a:t>' nije opasno </a:t>
            </a:r>
            <a:r>
              <a:rPr lang="hr-HR" sz="3600" b="1" dirty="0" smtClean="0">
                <a:solidFill>
                  <a:schemeClr val="accent5">
                    <a:lumMod val="75000"/>
                  </a:schemeClr>
                </a:solidFill>
              </a:rPr>
              <a:t>(2 boda)</a:t>
            </a:r>
            <a:r>
              <a:rPr lang="hr-HR" sz="3600" b="1" dirty="0" smtClean="0"/>
              <a:t>:</a:t>
            </a:r>
            <a:endParaRPr lang="hr-HR" sz="3600" dirty="0" smtClean="0"/>
          </a:p>
        </p:txBody>
      </p:sp>
      <p:sp>
        <p:nvSpPr>
          <p:cNvPr id="31747"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273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19722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203825"/>
            <a:ext cx="8280400" cy="1322388"/>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a:solidFill>
                  <a:schemeClr val="bg1"/>
                </a:solidFill>
                <a:latin typeface="Calibri" pitchFamily="34" charset="0"/>
                <a:cs typeface="+mn-cs"/>
              </a:rPr>
              <a:t>„</a:t>
            </a:r>
            <a:r>
              <a:rPr lang="hr-HR" sz="2000" i="1">
                <a:solidFill>
                  <a:schemeClr val="bg1"/>
                </a:solidFill>
                <a:latin typeface="Calibri" pitchFamily="34" charset="0"/>
                <a:cs typeface="+mn-cs"/>
              </a:rPr>
              <a:t>Snifanje</a:t>
            </a:r>
            <a:r>
              <a:rPr lang="hr-HR" sz="2000">
                <a:solidFill>
                  <a:schemeClr val="bg1"/>
                </a:solidFill>
                <a:latin typeface="Calibri" pitchFamily="34" charset="0"/>
                <a:cs typeface="+mn-cs"/>
              </a:rPr>
              <a:t>“ je jako opasno. Sva otapala su potencijalni ubojice. Na primjer, u Velikoj Britaniji svakog mjeseca umre četiri do pet mladih zbog udisanja otapala. Među njima ima i onih koji su to prvi put probali! 'Sniferi' ponekad izgube svijest i uguše se onim što su povratili.</a:t>
            </a:r>
          </a:p>
        </p:txBody>
      </p:sp>
      <p:sp>
        <p:nvSpPr>
          <p:cNvPr id="2" name="Rezervirano mjesto podnožja 1"/>
          <p:cNvSpPr>
            <a:spLocks noGrp="1"/>
          </p:cNvSpPr>
          <p:nvPr>
            <p:ph type="ftr" sz="quarter" idx="11"/>
          </p:nvPr>
        </p:nvSpPr>
        <p:spPr>
          <a:xfrm>
            <a:off x="3124200" y="6526213"/>
            <a:ext cx="2895600" cy="3317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29. Uzimanje </a:t>
            </a:r>
            <a:r>
              <a:rPr lang="hr-HR" sz="3600" b="1" dirty="0" err="1" smtClean="0"/>
              <a:t>ecstasyja</a:t>
            </a:r>
            <a:r>
              <a:rPr lang="hr-HR" sz="3600" b="1" dirty="0" smtClean="0"/>
              <a:t> ne izaziva</a:t>
            </a:r>
            <a:br>
              <a:rPr lang="hr-HR" sz="3600" b="1" dirty="0" smtClean="0"/>
            </a:br>
            <a:r>
              <a:rPr lang="hr-HR" sz="3600" b="1" dirty="0" smtClean="0"/>
              <a:t>nikakve popratne pojave </a:t>
            </a:r>
            <a:r>
              <a:rPr lang="hr-HR" sz="3600" b="1" dirty="0" smtClean="0">
                <a:solidFill>
                  <a:schemeClr val="accent5">
                    <a:lumMod val="75000"/>
                  </a:schemeClr>
                </a:solidFill>
              </a:rPr>
              <a:t>(2 boda)</a:t>
            </a:r>
            <a:r>
              <a:rPr lang="hr-HR" sz="3600" b="1" dirty="0" smtClean="0"/>
              <a:t>:</a:t>
            </a:r>
            <a:endParaRPr lang="hr-HR" sz="3600" dirty="0" smtClean="0"/>
          </a:p>
        </p:txBody>
      </p:sp>
      <p:sp>
        <p:nvSpPr>
          <p:cNvPr id="32771"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273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19722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81563"/>
            <a:ext cx="8280400" cy="163036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Naprotiv, </a:t>
            </a:r>
            <a:r>
              <a:rPr lang="hr-HR" sz="2000" dirty="0" err="1">
                <a:solidFill>
                  <a:schemeClr val="bg1"/>
                </a:solidFill>
                <a:latin typeface="+mn-lt"/>
                <a:cs typeface="+mn-cs"/>
              </a:rPr>
              <a:t>ecstasy</a:t>
            </a:r>
            <a:r>
              <a:rPr lang="hr-HR" sz="2000" dirty="0">
                <a:solidFill>
                  <a:schemeClr val="bg1"/>
                </a:solidFill>
                <a:latin typeface="+mn-lt"/>
                <a:cs typeface="+mn-cs"/>
              </a:rPr>
              <a:t> može izazvati napade panike, mučnine, kočenje ruku i nogu, stezanje mišića vilice. Zbog izraženog povišenja tjelesne temperature, može doći i do iznenadne smrti. Ta droga izaziva i neizlječiva oštećenja mozga i živaca čak i ako se uzima samo jednom na tjedan u godinu dana. A o posljedicama dugoročnijeg uzimanja </a:t>
            </a:r>
            <a:r>
              <a:rPr lang="hr-HR" sz="2000" dirty="0" err="1">
                <a:solidFill>
                  <a:schemeClr val="bg1"/>
                </a:solidFill>
                <a:latin typeface="+mn-lt"/>
                <a:cs typeface="+mn-cs"/>
              </a:rPr>
              <a:t>ecstasyja</a:t>
            </a:r>
            <a:r>
              <a:rPr lang="hr-HR" sz="2000" dirty="0">
                <a:solidFill>
                  <a:schemeClr val="bg1"/>
                </a:solidFill>
                <a:latin typeface="+mn-lt"/>
                <a:cs typeface="+mn-cs"/>
              </a:rPr>
              <a:t> još se zapravo i ne zna dovoljno.</a:t>
            </a:r>
          </a:p>
        </p:txBody>
      </p:sp>
      <p:sp>
        <p:nvSpPr>
          <p:cNvPr id="2" name="Rezervirano mjesto podnožja 1"/>
          <p:cNvSpPr>
            <a:spLocks noGrp="1"/>
          </p:cNvSpPr>
          <p:nvPr>
            <p:ph type="ftr" sz="quarter" idx="11"/>
          </p:nvPr>
        </p:nvSpPr>
        <p:spPr>
          <a:xfrm>
            <a:off x="3124200" y="6511925"/>
            <a:ext cx="2895600" cy="3460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30. Da bi postao ovisnik o kocki, moraš kockati svakodnevno </a:t>
            </a:r>
            <a:r>
              <a:rPr lang="hr-HR" sz="3600" b="1" dirty="0" smtClean="0">
                <a:solidFill>
                  <a:schemeClr val="accent5">
                    <a:lumMod val="75000"/>
                  </a:schemeClr>
                </a:solidFill>
              </a:rPr>
              <a:t>(2 boda)</a:t>
            </a:r>
            <a:r>
              <a:rPr lang="hr-HR" sz="3600" b="1" dirty="0" smtClean="0"/>
              <a:t>:</a:t>
            </a:r>
            <a:endParaRPr lang="hr-HR" sz="3600" dirty="0" smtClean="0"/>
          </a:p>
        </p:txBody>
      </p:sp>
      <p:sp>
        <p:nvSpPr>
          <p:cNvPr id="33795"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273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19722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473700"/>
            <a:ext cx="8280400" cy="10160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Patološki kockari mogu kockati često, ali i vrlo rijetko. Ukoliko igranje igara na sreću izaziva psihološke, financijske, bračne ili emocionalne posljedice, tada igra postaje ovisnost.</a:t>
            </a:r>
          </a:p>
        </p:txBody>
      </p:sp>
      <p:sp>
        <p:nvSpPr>
          <p:cNvPr id="2" name="Rezervirano mjesto podnožja 1"/>
          <p:cNvSpPr>
            <a:spLocks noGrp="1"/>
          </p:cNvSpPr>
          <p:nvPr>
            <p:ph type="ftr" sz="quarter" idx="11"/>
          </p:nvPr>
        </p:nvSpPr>
        <p:spPr>
          <a:xfrm>
            <a:off x="3124200" y="6489700"/>
            <a:ext cx="2895600" cy="3683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979612"/>
          </a:xfrm>
        </p:spPr>
        <p:txBody>
          <a:bodyPr/>
          <a:lstStyle/>
          <a:p>
            <a:pPr eaLnBrk="1" hangingPunct="1">
              <a:defRPr/>
            </a:pPr>
            <a:r>
              <a:rPr lang="hr-HR" sz="3600" b="1" dirty="0" smtClean="0"/>
              <a:t>31. Kockanje u stvari ne predstavlja problem ukoliko si to igrač može</a:t>
            </a:r>
            <a:br>
              <a:rPr lang="hr-HR" sz="3600" b="1" dirty="0" smtClean="0"/>
            </a:br>
            <a:r>
              <a:rPr lang="hr-HR" sz="3600" b="1" dirty="0" smtClean="0"/>
              <a:t>financijski priuštiti </a:t>
            </a:r>
            <a:r>
              <a:rPr lang="hr-HR" sz="3600" b="1" dirty="0" smtClean="0">
                <a:solidFill>
                  <a:schemeClr val="accent5">
                    <a:lumMod val="75000"/>
                  </a:schemeClr>
                </a:solidFill>
              </a:rPr>
              <a:t>(2 boda)</a:t>
            </a:r>
            <a:r>
              <a:rPr lang="hr-HR" sz="3600" b="1" dirty="0" smtClean="0"/>
              <a:t>:</a:t>
            </a:r>
            <a:endParaRPr lang="hr-HR" sz="3600" dirty="0" smtClean="0"/>
          </a:p>
        </p:txBody>
      </p:sp>
      <p:sp>
        <p:nvSpPr>
          <p:cNvPr id="34819" name="Content Placeholder 2"/>
          <p:cNvSpPr>
            <a:spLocks noGrp="1"/>
          </p:cNvSpPr>
          <p:nvPr>
            <p:ph idx="1"/>
          </p:nvPr>
        </p:nvSpPr>
        <p:spPr>
          <a:xfrm>
            <a:off x="457200" y="2055813"/>
            <a:ext cx="8229600" cy="1833562"/>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3187700"/>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557588"/>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191125"/>
            <a:ext cx="8280400" cy="1322388"/>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Zbog gubljenja novaca, osobe se sve više zadužuju i često se nalaze u dodatnoj opasnosti od kamatara i utjerivača dugova. No, neumjereno kockanje nije samo financijski problem: kao što je već napomenuto, ono može utjecati na igračevu karijeru, obitelj, društveni život…  </a:t>
            </a:r>
          </a:p>
        </p:txBody>
      </p:sp>
      <p:sp>
        <p:nvSpPr>
          <p:cNvPr id="2" name="Rezervirano mjesto podnožja 1"/>
          <p:cNvSpPr>
            <a:spLocks noGrp="1"/>
          </p:cNvSpPr>
          <p:nvPr>
            <p:ph type="ftr" sz="quarter" idx="11"/>
          </p:nvPr>
        </p:nvSpPr>
        <p:spPr>
          <a:xfrm>
            <a:off x="3124200" y="6513513"/>
            <a:ext cx="2895600" cy="3444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258887"/>
          </a:xfrm>
        </p:spPr>
        <p:txBody>
          <a:bodyPr/>
          <a:lstStyle/>
          <a:p>
            <a:pPr eaLnBrk="1" hangingPunct="1">
              <a:defRPr/>
            </a:pPr>
            <a:r>
              <a:rPr lang="hr-HR" sz="2800" b="1" dirty="0" smtClean="0"/>
              <a:t>32. Najizraženiji simptomi i posljedice</a:t>
            </a:r>
            <a:br>
              <a:rPr lang="hr-HR" sz="2800" b="1" dirty="0" smtClean="0"/>
            </a:br>
            <a:r>
              <a:rPr lang="hr-HR" sz="2800" b="1" dirty="0" smtClean="0"/>
              <a:t>zloporabe korištenja Interneta su </a:t>
            </a:r>
            <a:r>
              <a:rPr lang="hr-HR" sz="2800" b="1" dirty="0" smtClean="0">
                <a:solidFill>
                  <a:schemeClr val="accent5">
                    <a:lumMod val="75000"/>
                  </a:schemeClr>
                </a:solidFill>
              </a:rPr>
              <a:t>(2 boda)</a:t>
            </a:r>
            <a:r>
              <a:rPr lang="hr-HR" sz="2800" b="1" dirty="0" smtClean="0"/>
              <a:t>:</a:t>
            </a:r>
            <a:endParaRPr lang="hr-HR" sz="2800" dirty="0" smtClean="0"/>
          </a:p>
        </p:txBody>
      </p:sp>
      <p:sp>
        <p:nvSpPr>
          <p:cNvPr id="35843" name="Content Placeholder 2"/>
          <p:cNvSpPr>
            <a:spLocks noGrp="1"/>
          </p:cNvSpPr>
          <p:nvPr>
            <p:ph idx="1"/>
          </p:nvPr>
        </p:nvSpPr>
        <p:spPr>
          <a:xfrm>
            <a:off x="457200" y="1335088"/>
            <a:ext cx="8393113" cy="3275012"/>
          </a:xfrm>
        </p:spPr>
        <p:txBody>
          <a:bodyPr/>
          <a:lstStyle/>
          <a:p>
            <a:pPr marL="514350" indent="-514350" eaLnBrk="1" hangingPunct="1">
              <a:spcBef>
                <a:spcPct val="0"/>
              </a:spcBef>
              <a:buFont typeface="Calibri" pitchFamily="34" charset="0"/>
              <a:buAutoNum type="alphaUcPeriod"/>
            </a:pPr>
            <a:r>
              <a:rPr lang="hr-HR" altLang="sr-Latn-RS" sz="2500" smtClean="0"/>
              <a:t>Gubitak osjećaja za vrijeme</a:t>
            </a:r>
          </a:p>
          <a:p>
            <a:pPr marL="514350" indent="-514350" eaLnBrk="1" hangingPunct="1">
              <a:spcBef>
                <a:spcPct val="0"/>
              </a:spcBef>
              <a:buFont typeface="Calibri" pitchFamily="34" charset="0"/>
              <a:buAutoNum type="alphaUcPeriod"/>
            </a:pPr>
            <a:r>
              <a:rPr lang="hr-HR" altLang="sr-Latn-RS" sz="2500" smtClean="0"/>
              <a:t>Nezadovoljavanje osnovnih potreba kao što su hrana i spavanje</a:t>
            </a:r>
          </a:p>
          <a:p>
            <a:pPr marL="514350" indent="-514350" eaLnBrk="1" hangingPunct="1">
              <a:spcBef>
                <a:spcPct val="0"/>
              </a:spcBef>
              <a:buFont typeface="Calibri" pitchFamily="34" charset="0"/>
              <a:buAutoNum type="alphaUcPeriod"/>
            </a:pPr>
            <a:r>
              <a:rPr lang="hr-HR" altLang="sr-Latn-RS" sz="2500" smtClean="0"/>
              <a:t>Žudnja za </a:t>
            </a:r>
            <a:r>
              <a:rPr lang="hr-HR" altLang="sr-Latn-RS" sz="2500" i="1" smtClean="0"/>
              <a:t>on-line </a:t>
            </a:r>
            <a:r>
              <a:rPr lang="hr-HR" altLang="sr-Latn-RS" sz="2500" smtClean="0"/>
              <a:t>aktivnostima</a:t>
            </a:r>
          </a:p>
          <a:p>
            <a:pPr marL="514350" indent="-514350" eaLnBrk="1" hangingPunct="1">
              <a:spcBef>
                <a:spcPct val="0"/>
              </a:spcBef>
              <a:buFont typeface="Calibri" pitchFamily="34" charset="0"/>
              <a:buAutoNum type="alphaUcPeriod"/>
            </a:pPr>
            <a:r>
              <a:rPr lang="hr-HR" altLang="sr-Latn-RS" sz="2500" smtClean="0"/>
              <a:t>Pojava ljutnje, napetosti, agresije i/ili depresije kada računalo nije dostupno</a:t>
            </a:r>
          </a:p>
          <a:p>
            <a:pPr marL="514350" indent="-514350" eaLnBrk="1" hangingPunct="1">
              <a:spcBef>
                <a:spcPct val="0"/>
              </a:spcBef>
              <a:buFont typeface="Calibri" pitchFamily="34" charset="0"/>
              <a:buAutoNum type="alphaUcPeriod"/>
            </a:pPr>
            <a:r>
              <a:rPr lang="hr-HR" altLang="sr-Latn-RS" sz="2500" smtClean="0"/>
              <a:t>Obmana, laganje, pomanjkanje kontrole, povlačenje u sebe</a:t>
            </a:r>
          </a:p>
          <a:p>
            <a:pPr marL="514350" indent="-514350" eaLnBrk="1" hangingPunct="1">
              <a:spcBef>
                <a:spcPct val="0"/>
              </a:spcBef>
              <a:buFont typeface="Calibri" pitchFamily="34" charset="0"/>
              <a:buAutoNum type="alphaUcPeriod"/>
            </a:pPr>
            <a:r>
              <a:rPr lang="hr-HR" altLang="sr-Latn-RS" sz="2500" smtClean="0"/>
              <a:t>Članstvo u grupama sumnjive etičnosti</a:t>
            </a:r>
          </a:p>
        </p:txBody>
      </p:sp>
      <p:sp>
        <p:nvSpPr>
          <p:cNvPr id="5" name="Rectangle 4"/>
          <p:cNvSpPr>
            <a:spLocks noChangeArrowheads="1"/>
          </p:cNvSpPr>
          <p:nvPr/>
        </p:nvSpPr>
        <p:spPr bwMode="auto">
          <a:xfrm>
            <a:off x="457200" y="4513263"/>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883150"/>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Sve navedeno.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473700"/>
            <a:ext cx="8280400" cy="10160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Dodajmo tome još simptome poput kroničnog umora i neispavanosti, fizičke društvene izolacije, stvaranja vlastitog virtualnog svijeta i smanjenja uspjeha u školi. </a:t>
            </a:r>
          </a:p>
        </p:txBody>
      </p:sp>
      <p:sp>
        <p:nvSpPr>
          <p:cNvPr id="2" name="Rezervirano mjesto podnožja 1"/>
          <p:cNvSpPr>
            <a:spLocks noGrp="1"/>
          </p:cNvSpPr>
          <p:nvPr>
            <p:ph type="ftr" sz="quarter" idx="11"/>
          </p:nvPr>
        </p:nvSpPr>
        <p:spPr>
          <a:xfrm>
            <a:off x="3124200" y="6489700"/>
            <a:ext cx="2895600" cy="3683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368425"/>
          </a:xfrm>
        </p:spPr>
        <p:txBody>
          <a:bodyPr/>
          <a:lstStyle/>
          <a:p>
            <a:pPr eaLnBrk="1" hangingPunct="1">
              <a:defRPr/>
            </a:pPr>
            <a:r>
              <a:rPr lang="hr-HR" sz="3200" b="1" dirty="0" smtClean="0"/>
              <a:t>33. Koji su simptomi ovisnosti</a:t>
            </a:r>
            <a:br>
              <a:rPr lang="hr-HR" sz="3200" b="1" dirty="0" smtClean="0"/>
            </a:br>
            <a:r>
              <a:rPr lang="hr-HR" sz="3200" b="1" dirty="0" smtClean="0"/>
              <a:t>o igricama? </a:t>
            </a:r>
            <a:r>
              <a:rPr lang="hr-HR" sz="3200" b="1" dirty="0" smtClean="0">
                <a:solidFill>
                  <a:schemeClr val="accent5">
                    <a:lumMod val="75000"/>
                  </a:schemeClr>
                </a:solidFill>
              </a:rPr>
              <a:t>(2 boda)</a:t>
            </a:r>
            <a:r>
              <a:rPr lang="hr-HR" sz="3200" b="1" dirty="0" smtClean="0"/>
              <a:t>:</a:t>
            </a:r>
            <a:endParaRPr lang="hr-HR" sz="3200" dirty="0" smtClean="0"/>
          </a:p>
        </p:txBody>
      </p:sp>
      <p:sp>
        <p:nvSpPr>
          <p:cNvPr id="36867" name="Content Placeholder 2"/>
          <p:cNvSpPr>
            <a:spLocks noGrp="1"/>
          </p:cNvSpPr>
          <p:nvPr>
            <p:ph idx="1"/>
          </p:nvPr>
        </p:nvSpPr>
        <p:spPr>
          <a:xfrm>
            <a:off x="457200" y="1476375"/>
            <a:ext cx="8229600" cy="2928938"/>
          </a:xfrm>
        </p:spPr>
        <p:txBody>
          <a:bodyPr/>
          <a:lstStyle/>
          <a:p>
            <a:pPr marL="514350" indent="-514350" eaLnBrk="1" hangingPunct="1">
              <a:spcBef>
                <a:spcPct val="0"/>
              </a:spcBef>
              <a:buFont typeface="Calibri" pitchFamily="34" charset="0"/>
              <a:buAutoNum type="alphaUcPeriod"/>
            </a:pPr>
            <a:r>
              <a:rPr lang="hr-HR" altLang="sr-Latn-RS" sz="2600" smtClean="0"/>
              <a:t>Osoba provodi više od 24 sata tjedno igrajući igrice i odustaje od drugih djelatnosti</a:t>
            </a:r>
          </a:p>
          <a:p>
            <a:pPr marL="514350" indent="-514350" eaLnBrk="1" hangingPunct="1">
              <a:spcBef>
                <a:spcPct val="0"/>
              </a:spcBef>
              <a:buFont typeface="Calibri" pitchFamily="34" charset="0"/>
              <a:buAutoNum type="alphaUcPeriod"/>
            </a:pPr>
            <a:r>
              <a:rPr lang="hr-HR" altLang="sr-Latn-RS" sz="2600" smtClean="0"/>
              <a:t>Osoba troši novac za video igrice u većoj količini nego što si može priuštiti</a:t>
            </a:r>
          </a:p>
          <a:p>
            <a:pPr marL="514350" indent="-514350" eaLnBrk="1" hangingPunct="1">
              <a:spcBef>
                <a:spcPct val="0"/>
              </a:spcBef>
              <a:buFont typeface="Calibri" pitchFamily="34" charset="0"/>
              <a:buAutoNum type="alphaUcPeriod"/>
            </a:pPr>
            <a:r>
              <a:rPr lang="hr-HR" altLang="sr-Latn-RS" sz="2600" smtClean="0"/>
              <a:t>Osoba dobiva ili gubi na tjelesnoj masi zbog igranja igrica</a:t>
            </a:r>
          </a:p>
          <a:p>
            <a:pPr marL="514350" indent="-514350" eaLnBrk="1" hangingPunct="1">
              <a:spcBef>
                <a:spcPct val="0"/>
              </a:spcBef>
              <a:buFont typeface="Calibri" pitchFamily="34" charset="0"/>
              <a:buAutoNum type="alphaUcPeriod"/>
            </a:pPr>
            <a:r>
              <a:rPr lang="hr-HR" altLang="sr-Latn-RS" sz="2600" smtClean="0"/>
              <a:t>Igranje u neprimjerenim okolnostima, kao npr. na poslu</a:t>
            </a:r>
          </a:p>
        </p:txBody>
      </p:sp>
      <p:sp>
        <p:nvSpPr>
          <p:cNvPr id="5" name="Rectangle 4"/>
          <p:cNvSpPr>
            <a:spLocks noChangeArrowheads="1"/>
          </p:cNvSpPr>
          <p:nvPr/>
        </p:nvSpPr>
        <p:spPr bwMode="auto">
          <a:xfrm>
            <a:off x="457200" y="4513263"/>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883150"/>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Sve navedeno.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486400"/>
            <a:ext cx="8280400" cy="10160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Osim toga, dolazi do promjena navike spavanja (igrice se igraju i čitavu noć), gubitka zanimanja za aktivnosti u kojima se nekada uživalo, a igru se ne doživljava samo „kao igru“ nego se uz nju veže i osjećaj osobnog uspjeha. </a:t>
            </a:r>
          </a:p>
        </p:txBody>
      </p:sp>
      <p:sp>
        <p:nvSpPr>
          <p:cNvPr id="2" name="Rezervirano mjesto podnožja 1"/>
          <p:cNvSpPr>
            <a:spLocks noGrp="1"/>
          </p:cNvSpPr>
          <p:nvPr>
            <p:ph type="ftr" sz="quarter" idx="11"/>
          </p:nvPr>
        </p:nvSpPr>
        <p:spPr>
          <a:xfrm>
            <a:off x="3124200" y="6502400"/>
            <a:ext cx="2895600" cy="3556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979612"/>
          </a:xfrm>
        </p:spPr>
        <p:txBody>
          <a:bodyPr/>
          <a:lstStyle/>
          <a:p>
            <a:pPr eaLnBrk="1" hangingPunct="1">
              <a:defRPr/>
            </a:pPr>
            <a:r>
              <a:rPr lang="hr-HR" sz="3600" b="1" dirty="0" smtClean="0"/>
              <a:t>34. Oni koji na Internetu najviše</a:t>
            </a:r>
            <a:br>
              <a:rPr lang="hr-HR" sz="3600" b="1" dirty="0" smtClean="0"/>
            </a:br>
            <a:r>
              <a:rPr lang="hr-HR" sz="3600" b="1" dirty="0" smtClean="0"/>
              <a:t>koriste društvene mreže mogu</a:t>
            </a:r>
            <a:br>
              <a:rPr lang="hr-HR" sz="3600" b="1" dirty="0" smtClean="0"/>
            </a:br>
            <a:r>
              <a:rPr lang="hr-HR" sz="3600" b="1" dirty="0" smtClean="0"/>
              <a:t>brže postati ovisni </a:t>
            </a:r>
            <a:r>
              <a:rPr lang="hr-HR" sz="3600" b="1" dirty="0" smtClean="0">
                <a:solidFill>
                  <a:schemeClr val="accent5">
                    <a:lumMod val="75000"/>
                  </a:schemeClr>
                </a:solidFill>
              </a:rPr>
              <a:t>(2 boda)</a:t>
            </a:r>
            <a:r>
              <a:rPr lang="hr-HR" sz="3600" b="1" dirty="0" smtClean="0"/>
              <a:t>:</a:t>
            </a:r>
            <a:endParaRPr lang="hr-HR" sz="3600" dirty="0" smtClean="0"/>
          </a:p>
        </p:txBody>
      </p:sp>
      <p:sp>
        <p:nvSpPr>
          <p:cNvPr id="37891" name="Content Placeholder 2"/>
          <p:cNvSpPr>
            <a:spLocks noGrp="1"/>
          </p:cNvSpPr>
          <p:nvPr>
            <p:ph idx="1"/>
          </p:nvPr>
        </p:nvSpPr>
        <p:spPr>
          <a:xfrm>
            <a:off x="457200" y="2005013"/>
            <a:ext cx="8229600" cy="1833562"/>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3135313"/>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505200"/>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151438"/>
            <a:ext cx="8280400" cy="1323975"/>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Istraživanja su pokazala da vrsta pojedinih aktivnosti na Internetu pridonosi bržem javljanju ovisnosti. Tako će prije ovisnici postati oni koji većinu svog slobodnog vremena provode na Internetu koristeći društvene mreže kao što su </a:t>
            </a:r>
            <a:r>
              <a:rPr lang="hr-HR" sz="2000" i="1" dirty="0">
                <a:solidFill>
                  <a:schemeClr val="bg1"/>
                </a:solidFill>
                <a:latin typeface="+mn-lt"/>
                <a:cs typeface="+mn-cs"/>
              </a:rPr>
              <a:t>Facebook</a:t>
            </a:r>
            <a:r>
              <a:rPr lang="hr-HR" sz="2000" dirty="0">
                <a:solidFill>
                  <a:schemeClr val="bg1"/>
                </a:solidFill>
                <a:latin typeface="+mn-lt"/>
                <a:cs typeface="+mn-cs"/>
              </a:rPr>
              <a:t> i </a:t>
            </a:r>
            <a:r>
              <a:rPr lang="hr-HR" sz="2000" i="1" dirty="0">
                <a:solidFill>
                  <a:schemeClr val="bg1"/>
                </a:solidFill>
                <a:latin typeface="+mn-lt"/>
                <a:cs typeface="+mn-cs"/>
              </a:rPr>
              <a:t>Twitter</a:t>
            </a:r>
            <a:r>
              <a:rPr lang="hr-HR" sz="2000" dirty="0">
                <a:solidFill>
                  <a:schemeClr val="bg1"/>
                </a:solidFill>
                <a:latin typeface="+mn-lt"/>
                <a:cs typeface="+mn-cs"/>
              </a:rPr>
              <a:t>, </a:t>
            </a:r>
            <a:r>
              <a:rPr lang="hr-HR" sz="2000" i="1" dirty="0">
                <a:solidFill>
                  <a:schemeClr val="bg1"/>
                </a:solidFill>
                <a:latin typeface="+mn-lt"/>
                <a:cs typeface="+mn-cs"/>
              </a:rPr>
              <a:t>MSN </a:t>
            </a:r>
            <a:r>
              <a:rPr lang="hr-HR" sz="2000" dirty="0">
                <a:solidFill>
                  <a:schemeClr val="bg1"/>
                </a:solidFill>
                <a:latin typeface="+mn-lt"/>
                <a:cs typeface="+mn-cs"/>
              </a:rPr>
              <a:t>i drugi. </a:t>
            </a:r>
          </a:p>
        </p:txBody>
      </p:sp>
      <p:sp>
        <p:nvSpPr>
          <p:cNvPr id="2" name="Rezervirano mjesto podnožja 1"/>
          <p:cNvSpPr>
            <a:spLocks noGrp="1"/>
          </p:cNvSpPr>
          <p:nvPr>
            <p:ph type="ftr" sz="quarter" idx="11"/>
          </p:nvPr>
        </p:nvSpPr>
        <p:spPr>
          <a:xfrm>
            <a:off x="3124200" y="6475413"/>
            <a:ext cx="2895600" cy="3825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35. Koliko godina najčešće imaju</a:t>
            </a:r>
            <a:br>
              <a:rPr lang="hr-HR" sz="3600" b="1" dirty="0" smtClean="0"/>
            </a:br>
            <a:r>
              <a:rPr lang="hr-HR" sz="3600" b="1" dirty="0" smtClean="0"/>
              <a:t>kockari u Hrvatskoj?  </a:t>
            </a:r>
            <a:r>
              <a:rPr lang="hr-HR" sz="3600" b="1" dirty="0" smtClean="0">
                <a:solidFill>
                  <a:schemeClr val="accent5">
                    <a:lumMod val="75000"/>
                  </a:schemeClr>
                </a:solidFill>
              </a:rPr>
              <a:t>(3 boda)</a:t>
            </a:r>
            <a:r>
              <a:rPr lang="hr-HR" sz="3600" b="1" dirty="0" smtClean="0"/>
              <a:t>:</a:t>
            </a:r>
            <a:endParaRPr lang="hr-HR" sz="3600" dirty="0" smtClean="0"/>
          </a:p>
        </p:txBody>
      </p:sp>
      <p:sp>
        <p:nvSpPr>
          <p:cNvPr id="38915"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smtClean="0"/>
              <a:t>15-25 godina</a:t>
            </a:r>
          </a:p>
          <a:p>
            <a:pPr marL="514350" indent="-514350" eaLnBrk="1" hangingPunct="1">
              <a:buFont typeface="Calibri" pitchFamily="34" charset="0"/>
              <a:buAutoNum type="alphaUcPeriod"/>
            </a:pPr>
            <a:r>
              <a:rPr lang="hr-HR" altLang="sr-Latn-RS" sz="2800" smtClean="0"/>
              <a:t>25-35 godina</a:t>
            </a:r>
          </a:p>
          <a:p>
            <a:pPr marL="514350" indent="-514350" eaLnBrk="1" hangingPunct="1">
              <a:buFont typeface="Calibri" pitchFamily="34" charset="0"/>
              <a:buAutoNum type="alphaUcPeriod"/>
            </a:pPr>
            <a:r>
              <a:rPr lang="hr-HR" altLang="sr-Latn-RS" sz="2800" smtClean="0"/>
              <a:t>Više od 35 godina</a:t>
            </a:r>
          </a:p>
        </p:txBody>
      </p:sp>
      <p:sp>
        <p:nvSpPr>
          <p:cNvPr id="5" name="Rectangle 4"/>
          <p:cNvSpPr>
            <a:spLocks noChangeArrowheads="1"/>
          </p:cNvSpPr>
          <p:nvPr/>
        </p:nvSpPr>
        <p:spPr bwMode="auto">
          <a:xfrm>
            <a:off x="457200" y="340677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776663"/>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15-25 godina.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473700"/>
            <a:ext cx="8280400" cy="10160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Najčešća životna dob u kojoj se osobe u Hrvatskoj upuštaju u kockanje je 15 do 25. godina, pretežito su muškog spola, a omjer djevojaka i mladića kreće se oko 1:4.</a:t>
            </a:r>
          </a:p>
        </p:txBody>
      </p:sp>
      <p:sp>
        <p:nvSpPr>
          <p:cNvPr id="2" name="Rezervirano mjesto podnožja 1"/>
          <p:cNvSpPr>
            <a:spLocks noGrp="1"/>
          </p:cNvSpPr>
          <p:nvPr>
            <p:ph type="ftr" sz="quarter" idx="11"/>
          </p:nvPr>
        </p:nvSpPr>
        <p:spPr>
          <a:xfrm>
            <a:off x="3124200" y="6489700"/>
            <a:ext cx="2895600" cy="3683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69875" y="90488"/>
            <a:ext cx="8580438" cy="1439862"/>
          </a:xfrm>
        </p:spPr>
        <p:txBody>
          <a:bodyPr/>
          <a:lstStyle/>
          <a:p>
            <a:pPr eaLnBrk="1" hangingPunct="1"/>
            <a:r>
              <a:rPr lang="hr-HR" altLang="sr-Latn-RS" sz="3600" b="1" smtClean="0"/>
              <a:t>36. Simptomi ovisnosti o</a:t>
            </a:r>
            <a:br>
              <a:rPr lang="hr-HR" altLang="sr-Latn-RS" sz="3600" b="1" smtClean="0"/>
            </a:br>
            <a:r>
              <a:rPr lang="hr-HR" altLang="sr-Latn-RS" sz="3600" b="1" smtClean="0"/>
              <a:t>kocki i klađenju su  </a:t>
            </a:r>
            <a:r>
              <a:rPr lang="hr-HR" altLang="sr-Latn-RS" sz="3600" b="1" smtClean="0">
                <a:solidFill>
                  <a:srgbClr val="31859C"/>
                </a:solidFill>
              </a:rPr>
              <a:t>(3 boda)</a:t>
            </a:r>
            <a:r>
              <a:rPr lang="hr-HR" altLang="sr-Latn-RS" sz="3600" b="1" smtClean="0"/>
              <a:t>:</a:t>
            </a:r>
            <a:endParaRPr lang="hr-HR" altLang="sr-Latn-RS" sz="3600" smtClean="0"/>
          </a:p>
        </p:txBody>
      </p:sp>
      <p:sp>
        <p:nvSpPr>
          <p:cNvPr id="39939"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smtClean="0"/>
              <a:t>Stalni zahtjevi za dodatnim džeparcem</a:t>
            </a:r>
          </a:p>
          <a:p>
            <a:pPr marL="514350" indent="-514350" eaLnBrk="1" hangingPunct="1">
              <a:buFont typeface="Calibri" pitchFamily="34" charset="0"/>
              <a:buAutoNum type="alphaUcPeriod"/>
            </a:pPr>
            <a:r>
              <a:rPr lang="hr-HR" altLang="sr-Latn-RS" sz="2800" smtClean="0"/>
              <a:t>Izostanci iz škole</a:t>
            </a:r>
          </a:p>
          <a:p>
            <a:pPr marL="514350" indent="-514350" eaLnBrk="1" hangingPunct="1">
              <a:buFont typeface="Calibri" pitchFamily="34" charset="0"/>
              <a:buAutoNum type="alphaUcPeriod"/>
            </a:pPr>
            <a:r>
              <a:rPr lang="hr-HR" altLang="sr-Latn-RS" sz="2800" smtClean="0"/>
              <a:t>Stalno praćenje športskih rezultata</a:t>
            </a:r>
          </a:p>
          <a:p>
            <a:pPr marL="514350" indent="-514350" eaLnBrk="1" hangingPunct="1">
              <a:buFont typeface="Calibri" pitchFamily="34" charset="0"/>
              <a:buAutoNum type="alphaUcPeriod"/>
            </a:pPr>
            <a:r>
              <a:rPr lang="hr-HR" altLang="sr-Latn-RS" sz="2800" smtClean="0"/>
              <a:t>Udaljavanje od prijatelja i obitelji</a:t>
            </a:r>
          </a:p>
        </p:txBody>
      </p:sp>
      <p:sp>
        <p:nvSpPr>
          <p:cNvPr id="5" name="Rectangle 4"/>
          <p:cNvSpPr>
            <a:spLocks noChangeArrowheads="1"/>
          </p:cNvSpPr>
          <p:nvPr/>
        </p:nvSpPr>
        <p:spPr bwMode="auto">
          <a:xfrm>
            <a:off x="457200" y="38306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200525"/>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Sve navedeno.</a:t>
            </a:r>
            <a:endParaRPr lang="en-GB" sz="2400" dirty="0">
              <a:solidFill>
                <a:schemeClr val="accent5">
                  <a:lumMod val="50000"/>
                </a:schemeClr>
              </a:solidFill>
              <a:latin typeface="+mn-lt"/>
              <a:cs typeface="+mn-cs"/>
            </a:endParaRP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smtClean="0"/>
              <a:t>37. Osoba ima problem s ovisnošću</a:t>
            </a:r>
            <a:br>
              <a:rPr lang="hr-HR" sz="3600" b="1" dirty="0" smtClean="0"/>
            </a:br>
            <a:r>
              <a:rPr lang="hr-HR" sz="3600" b="1" dirty="0" smtClean="0"/>
              <a:t>o hrani kada… </a:t>
            </a:r>
            <a:r>
              <a:rPr lang="hr-HR" sz="3600" b="1" dirty="0" smtClean="0">
                <a:solidFill>
                  <a:schemeClr val="accent5">
                    <a:lumMod val="75000"/>
                  </a:schemeClr>
                </a:solidFill>
              </a:rPr>
              <a:t>(2 boda)</a:t>
            </a:r>
            <a:r>
              <a:rPr lang="hr-HR" sz="3600" b="1" dirty="0" smtClean="0"/>
              <a:t>:</a:t>
            </a:r>
            <a:endParaRPr lang="hr-HR" sz="3600" dirty="0" smtClean="0"/>
          </a:p>
        </p:txBody>
      </p:sp>
      <p:sp>
        <p:nvSpPr>
          <p:cNvPr id="40963" name="Content Placeholder 2"/>
          <p:cNvSpPr>
            <a:spLocks noGrp="1"/>
          </p:cNvSpPr>
          <p:nvPr>
            <p:ph idx="1"/>
          </p:nvPr>
        </p:nvSpPr>
        <p:spPr>
          <a:xfrm>
            <a:off x="457200" y="1592263"/>
            <a:ext cx="8229600" cy="2805112"/>
          </a:xfrm>
        </p:spPr>
        <p:txBody>
          <a:bodyPr/>
          <a:lstStyle/>
          <a:p>
            <a:pPr marL="514350" indent="-514350" eaLnBrk="1" hangingPunct="1">
              <a:spcBef>
                <a:spcPct val="0"/>
              </a:spcBef>
              <a:buFont typeface="Calibri" pitchFamily="34" charset="0"/>
              <a:buAutoNum type="alphaUcPeriod"/>
            </a:pPr>
            <a:r>
              <a:rPr lang="hr-HR" altLang="sr-Latn-RS" sz="2600" smtClean="0"/>
              <a:t>Misli o tome što će jesti kasnije, a upravo jede ili se tek najela</a:t>
            </a:r>
          </a:p>
          <a:p>
            <a:pPr marL="514350" indent="-514350" eaLnBrk="1" hangingPunct="1">
              <a:spcBef>
                <a:spcPct val="0"/>
              </a:spcBef>
              <a:buFont typeface="Calibri" pitchFamily="34" charset="0"/>
              <a:buAutoNum type="alphaUcPeriod"/>
            </a:pPr>
            <a:r>
              <a:rPr lang="hr-HR" altLang="sr-Latn-RS" sz="2600" smtClean="0"/>
              <a:t>Ne može proći kraj nekog mjesta gdje obično kupuje neku hranu, bez da pomisli na tu istu hranu ili je kupi</a:t>
            </a:r>
          </a:p>
          <a:p>
            <a:pPr marL="514350" indent="-514350" eaLnBrk="1" hangingPunct="1">
              <a:spcBef>
                <a:spcPct val="0"/>
              </a:spcBef>
              <a:buFont typeface="Calibri" pitchFamily="34" charset="0"/>
              <a:buAutoNum type="alphaUcPeriod"/>
            </a:pPr>
            <a:r>
              <a:rPr lang="hr-HR" altLang="sr-Latn-RS" sz="2600" smtClean="0"/>
              <a:t>Prodavač u pekari (ili dućanu) ili konobar u restoranu zna njenu omiljenu hranu</a:t>
            </a:r>
          </a:p>
          <a:p>
            <a:pPr marL="514350" indent="-514350" eaLnBrk="1" hangingPunct="1">
              <a:spcBef>
                <a:spcPct val="0"/>
              </a:spcBef>
              <a:buFont typeface="Calibri" pitchFamily="34" charset="0"/>
              <a:buAutoNum type="alphaUcPeriod"/>
            </a:pPr>
            <a:r>
              <a:rPr lang="hr-HR" altLang="sr-Latn-RS" sz="2600" smtClean="0"/>
              <a:t>Osoba vrlo često jede određenu vrstu hrane/jela.</a:t>
            </a:r>
          </a:p>
        </p:txBody>
      </p:sp>
      <p:sp>
        <p:nvSpPr>
          <p:cNvPr id="5" name="Rectangle 4"/>
          <p:cNvSpPr>
            <a:spLocks noChangeArrowheads="1"/>
          </p:cNvSpPr>
          <p:nvPr/>
        </p:nvSpPr>
        <p:spPr bwMode="auto">
          <a:xfrm>
            <a:off x="457200" y="4500563"/>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870450"/>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b) i c)</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473700"/>
            <a:ext cx="8280400" cy="10160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Osoba ovisna o hrani ne mora biti ovisna  samo o jednoj vrsti hrane/jela, već jede iz razloga što je emocionalno gladna, frustrirana, ljuta, neispavana, dosadno joj je ili je pod stresom.</a:t>
            </a:r>
          </a:p>
        </p:txBody>
      </p:sp>
      <p:sp>
        <p:nvSpPr>
          <p:cNvPr id="2" name="Rezervirano mjesto podnožja 1"/>
          <p:cNvSpPr>
            <a:spLocks noGrp="1"/>
          </p:cNvSpPr>
          <p:nvPr>
            <p:ph type="ftr" sz="quarter" idx="11"/>
          </p:nvPr>
        </p:nvSpPr>
        <p:spPr>
          <a:xfrm>
            <a:off x="3124200" y="6489700"/>
            <a:ext cx="2895600" cy="3683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0488"/>
            <a:ext cx="8229600" cy="1439862"/>
          </a:xfrm>
        </p:spPr>
        <p:txBody>
          <a:bodyPr/>
          <a:lstStyle/>
          <a:p>
            <a:pPr eaLnBrk="1" hangingPunct="1"/>
            <a:r>
              <a:rPr lang="hr-HR" altLang="sr-Latn-RS" sz="3600" b="1" smtClean="0"/>
              <a:t>2. Koji od ponuđenih odgovora najbolje definira zdravlje </a:t>
            </a:r>
            <a:r>
              <a:rPr lang="hr-HR" altLang="sr-Latn-RS" sz="3600" b="1" smtClean="0">
                <a:solidFill>
                  <a:srgbClr val="31859C"/>
                </a:solidFill>
              </a:rPr>
              <a:t>(1 bod)</a:t>
            </a:r>
            <a:r>
              <a:rPr lang="hr-HR" altLang="sr-Latn-RS" sz="3600" b="1" smtClean="0"/>
              <a:t>:</a:t>
            </a:r>
            <a:endParaRPr lang="hr-HR" altLang="sr-Latn-RS" sz="4000" smtClean="0"/>
          </a:p>
        </p:txBody>
      </p:sp>
      <p:sp>
        <p:nvSpPr>
          <p:cNvPr id="5123" name="Content Placeholder 2"/>
          <p:cNvSpPr>
            <a:spLocks noGrp="1"/>
          </p:cNvSpPr>
          <p:nvPr>
            <p:ph idx="1"/>
          </p:nvPr>
        </p:nvSpPr>
        <p:spPr>
          <a:xfrm>
            <a:off x="457200" y="1566863"/>
            <a:ext cx="8229600" cy="2463800"/>
          </a:xfrm>
        </p:spPr>
        <p:txBody>
          <a:bodyPr/>
          <a:lstStyle/>
          <a:p>
            <a:pPr marL="514350" indent="-514350" eaLnBrk="1" hangingPunct="1">
              <a:buFont typeface="Calibri" pitchFamily="34" charset="0"/>
              <a:buAutoNum type="alphaUcPeriod"/>
            </a:pPr>
            <a:r>
              <a:rPr lang="hr-HR" altLang="sr-Latn-RS" sz="3000" smtClean="0"/>
              <a:t>Zdravlje je stanje tjelesnog blagostanja</a:t>
            </a:r>
          </a:p>
          <a:p>
            <a:pPr marL="514350" indent="-514350" eaLnBrk="1" hangingPunct="1">
              <a:buFont typeface="Calibri" pitchFamily="34" charset="0"/>
              <a:buAutoNum type="alphaUcPeriod"/>
            </a:pPr>
            <a:r>
              <a:rPr lang="hr-HR" altLang="sr-Latn-RS" sz="3000" smtClean="0"/>
              <a:t>Zdravlje je stanje tjelesnog, duševnog i socijalnog blagostanja</a:t>
            </a:r>
          </a:p>
          <a:p>
            <a:pPr marL="514350" indent="-514350" eaLnBrk="1" hangingPunct="1">
              <a:buFont typeface="Calibri" pitchFamily="34" charset="0"/>
              <a:buAutoNum type="alphaUcPeriod"/>
            </a:pPr>
            <a:r>
              <a:rPr lang="hr-HR" altLang="sr-Latn-RS" sz="3000" smtClean="0"/>
              <a:t>Zdravlje je odsustvo bolesti i iznemoglosti </a:t>
            </a:r>
          </a:p>
        </p:txBody>
      </p:sp>
      <p:sp>
        <p:nvSpPr>
          <p:cNvPr id="5" name="Rectangle 4"/>
          <p:cNvSpPr>
            <a:spLocks noChangeArrowheads="1"/>
          </p:cNvSpPr>
          <p:nvPr/>
        </p:nvSpPr>
        <p:spPr bwMode="auto">
          <a:xfrm>
            <a:off x="457200" y="39465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316413"/>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c) Zdravlje je stanje tjelesnog, duševnog i socijalnog blagostanja.</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57750"/>
            <a:ext cx="8280400" cy="1631950"/>
          </a:xfrm>
          <a:prstGeom prst="rect">
            <a:avLst/>
          </a:prstGeom>
          <a:solidFill>
            <a:schemeClr val="accent5">
              <a:lumMod val="75000"/>
            </a:schemeClr>
          </a:solidFill>
          <a:ln w="9525">
            <a:no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j-lt"/>
                <a:cs typeface="+mn-cs"/>
              </a:rPr>
              <a:t>Prema definiciji Svjetske zdravstvene organizacije, zdravlje je stanje potpunog tjelesnog, duševnog i socijalnog blagostanja, a ne samo odsustvo bolesti i iznemoglosti. </a:t>
            </a:r>
            <a:r>
              <a:rPr lang="vi-VN" sz="2000" dirty="0">
                <a:solidFill>
                  <a:schemeClr val="bg1"/>
                </a:solidFill>
                <a:latin typeface="Calibri" pitchFamily="34" charset="0"/>
                <a:cs typeface="+mn-cs"/>
              </a:rPr>
              <a:t>Da bi zadovoljili sve ove uvjete važno je da od najranijeg djetinjstva stječemo zdrave životne navike i shvatimo da je naše zdravlje u međuodnosu s okolinom. Zdravlje je potrebno čuvati i izgrađivati.</a:t>
            </a:r>
            <a:endParaRPr lang="hr-HR" sz="2000" dirty="0">
              <a:solidFill>
                <a:schemeClr val="bg1"/>
              </a:solidFill>
              <a:latin typeface="Calibri" pitchFamily="34" charset="0"/>
              <a:cs typeface="+mn-cs"/>
            </a:endParaRPr>
          </a:p>
        </p:txBody>
      </p:sp>
      <p:sp>
        <p:nvSpPr>
          <p:cNvPr id="2" name="Rezervirano mjesto podnožja 1"/>
          <p:cNvSpPr>
            <a:spLocks noGrp="1"/>
          </p:cNvSpPr>
          <p:nvPr>
            <p:ph type="ftr" sz="quarter" idx="11"/>
          </p:nvPr>
        </p:nvSpPr>
        <p:spPr>
          <a:xfrm>
            <a:off x="3124200" y="6489700"/>
            <a:ext cx="2895600" cy="368300"/>
          </a:xfrm>
        </p:spPr>
        <p:txBody>
          <a:bodyPr/>
          <a:lstStyle/>
          <a:p>
            <a:pPr>
              <a:defRPr/>
            </a:pPr>
            <a:r>
              <a:rPr lang="nb-NO"/>
              <a:t>© PRAGMA www.udruga-pragma.hr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200" b="1" dirty="0" smtClean="0"/>
              <a:t>38. Dim cigarete koji ispuhuje pušač jednako je štetan kao dim koji pušač uvlači  </a:t>
            </a:r>
            <a:r>
              <a:rPr lang="hr-HR" sz="3200" b="1" dirty="0" smtClean="0">
                <a:solidFill>
                  <a:schemeClr val="accent5">
                    <a:lumMod val="75000"/>
                  </a:schemeClr>
                </a:solidFill>
              </a:rPr>
              <a:t>(3 boda)</a:t>
            </a:r>
            <a:r>
              <a:rPr lang="hr-HR" sz="3200" b="1" dirty="0" smtClean="0"/>
              <a:t>:</a:t>
            </a:r>
            <a:endParaRPr lang="hr-HR" sz="3200" dirty="0" smtClean="0"/>
          </a:p>
        </p:txBody>
      </p:sp>
      <p:sp>
        <p:nvSpPr>
          <p:cNvPr id="41987"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p:txBody>
      </p:sp>
      <p:sp>
        <p:nvSpPr>
          <p:cNvPr id="5" name="Rectangle 4"/>
          <p:cNvSpPr>
            <a:spLocks noChangeArrowheads="1"/>
          </p:cNvSpPr>
          <p:nvPr/>
        </p:nvSpPr>
        <p:spPr bwMode="auto">
          <a:xfrm>
            <a:off x="457200" y="28273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19722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16475"/>
            <a:ext cx="8280400" cy="163195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Dim koji ide u zrak ima </a:t>
            </a:r>
            <a:r>
              <a:rPr lang="hr-HR" sz="2000" b="1" dirty="0">
                <a:solidFill>
                  <a:schemeClr val="bg1"/>
                </a:solidFill>
                <a:latin typeface="+mn-lt"/>
                <a:cs typeface="+mn-cs"/>
              </a:rPr>
              <a:t>veću</a:t>
            </a:r>
            <a:r>
              <a:rPr lang="hr-HR" sz="2000" dirty="0">
                <a:solidFill>
                  <a:schemeClr val="bg1"/>
                </a:solidFill>
                <a:latin typeface="+mn-lt"/>
                <a:cs typeface="+mn-cs"/>
              </a:rPr>
              <a:t> koncentraciju štetnih tvari od dima koji uvlači pušač. Koncentracija štetnih sastojaka iz nikotina u zadimljenoj prostoriji čak i nakon dva sata prozračivanja, još uvijek je iznad dopuštene granice. Na taj način, pušači u organizam unose štetne tvari uvlačeći dim cigarete i ponovno ga udišući. </a:t>
            </a:r>
          </a:p>
        </p:txBody>
      </p:sp>
      <p:sp>
        <p:nvSpPr>
          <p:cNvPr id="2" name="Rezervirano mjesto podnožja 1"/>
          <p:cNvSpPr>
            <a:spLocks noGrp="1"/>
          </p:cNvSpPr>
          <p:nvPr>
            <p:ph type="ftr" sz="quarter" idx="11"/>
          </p:nvPr>
        </p:nvSpPr>
        <p:spPr>
          <a:xfrm>
            <a:off x="3124200" y="6448425"/>
            <a:ext cx="2895600" cy="4095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06375"/>
            <a:ext cx="8580438" cy="2303463"/>
          </a:xfrm>
        </p:spPr>
        <p:txBody>
          <a:bodyPr/>
          <a:lstStyle/>
          <a:p>
            <a:pPr eaLnBrk="1" hangingPunct="1">
              <a:defRPr/>
            </a:pPr>
            <a:r>
              <a:rPr lang="hr-HR" sz="3000" b="1" dirty="0" smtClean="0">
                <a:solidFill>
                  <a:schemeClr val="accent2">
                    <a:lumMod val="75000"/>
                  </a:schemeClr>
                </a:solidFill>
              </a:rPr>
              <a:t>Bonus pitanje</a:t>
            </a:r>
            <a:r>
              <a:rPr lang="hr-HR" sz="3000" b="1" dirty="0" smtClean="0"/>
              <a:t/>
            </a:r>
            <a:br>
              <a:rPr lang="hr-HR" sz="3000" b="1" dirty="0" smtClean="0"/>
            </a:br>
            <a:r>
              <a:rPr lang="hr-HR" sz="3000" b="1" dirty="0" smtClean="0"/>
              <a:t>39. Vjerojatnost dobitka sedmice na lotu 7/39 (7 brojeva u odnosu na 39 kuglica u bubnju) je veća, manja ili jednaka vjerojatnosti da nas</a:t>
            </a:r>
            <a:br>
              <a:rPr lang="hr-HR" sz="3000" b="1" dirty="0" smtClean="0"/>
            </a:br>
            <a:r>
              <a:rPr lang="hr-HR" sz="3000" b="1" dirty="0" smtClean="0"/>
              <a:t>pogodi munja?  </a:t>
            </a:r>
            <a:r>
              <a:rPr lang="hr-HR" sz="3000" b="1" dirty="0" smtClean="0">
                <a:solidFill>
                  <a:schemeClr val="accent5">
                    <a:lumMod val="75000"/>
                  </a:schemeClr>
                </a:solidFill>
              </a:rPr>
              <a:t>(2 boda)</a:t>
            </a:r>
            <a:r>
              <a:rPr lang="hr-HR" sz="3000" b="1" dirty="0" smtClean="0"/>
              <a:t>:</a:t>
            </a:r>
            <a:endParaRPr lang="hr-HR" sz="3000" dirty="0" smtClean="0"/>
          </a:p>
        </p:txBody>
      </p:sp>
      <p:sp>
        <p:nvSpPr>
          <p:cNvPr id="43011" name="Content Placeholder 2"/>
          <p:cNvSpPr>
            <a:spLocks noGrp="1"/>
          </p:cNvSpPr>
          <p:nvPr>
            <p:ph idx="1"/>
          </p:nvPr>
        </p:nvSpPr>
        <p:spPr>
          <a:xfrm>
            <a:off x="457200" y="2493963"/>
            <a:ext cx="8229600" cy="1620837"/>
          </a:xfrm>
        </p:spPr>
        <p:txBody>
          <a:bodyPr/>
          <a:lstStyle/>
          <a:p>
            <a:pPr marL="514350" indent="-514350" eaLnBrk="1" hangingPunct="1">
              <a:buFont typeface="Calibri" pitchFamily="34" charset="0"/>
              <a:buAutoNum type="alphaUcPeriod"/>
            </a:pPr>
            <a:r>
              <a:rPr lang="hr-HR" altLang="sr-Latn-RS" sz="2800" smtClean="0"/>
              <a:t>Veća</a:t>
            </a:r>
          </a:p>
          <a:p>
            <a:pPr marL="514350" indent="-514350" eaLnBrk="1" hangingPunct="1">
              <a:buFont typeface="Calibri" pitchFamily="34" charset="0"/>
              <a:buAutoNum type="alphaUcPeriod"/>
            </a:pPr>
            <a:r>
              <a:rPr lang="hr-HR" altLang="sr-Latn-RS" sz="2800" smtClean="0"/>
              <a:t>Manja</a:t>
            </a:r>
          </a:p>
          <a:p>
            <a:pPr marL="514350" indent="-514350" eaLnBrk="1" hangingPunct="1">
              <a:buFont typeface="Calibri" pitchFamily="34" charset="0"/>
              <a:buAutoNum type="alphaUcPeriod"/>
            </a:pPr>
            <a:r>
              <a:rPr lang="hr-HR" altLang="sr-Latn-RS" sz="2800" smtClean="0"/>
              <a:t>Jednaka</a:t>
            </a:r>
          </a:p>
          <a:p>
            <a:pPr marL="514350" indent="-514350" eaLnBrk="1" hangingPunct="1">
              <a:buFont typeface="Calibri" pitchFamily="34" charset="0"/>
              <a:buAutoNum type="alphaUcPeriod"/>
            </a:pPr>
            <a:endParaRPr lang="hr-HR" altLang="sr-Latn-RS" sz="2800" smtClean="0"/>
          </a:p>
        </p:txBody>
      </p:sp>
      <p:sp>
        <p:nvSpPr>
          <p:cNvPr id="5" name="Rectangle 4"/>
          <p:cNvSpPr>
            <a:spLocks noChangeArrowheads="1"/>
          </p:cNvSpPr>
          <p:nvPr/>
        </p:nvSpPr>
        <p:spPr bwMode="auto">
          <a:xfrm>
            <a:off x="457200" y="4114800"/>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484688"/>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Manja.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151438"/>
            <a:ext cx="8280400" cy="1323975"/>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Vjerojatnost da nas udari grom je 1:10.000, dok dobitka na lotu 7/39 je 1:15.380.937 ili 0.0000065%! Usporedbe radi, vjerojatnost dobitka na lotu jednaka je vjerojatnosti da u jezeru promjera 100 m neki predmet padne na otočić u jezeru promjera 2,5 cm. </a:t>
            </a:r>
          </a:p>
        </p:txBody>
      </p:sp>
      <p:sp>
        <p:nvSpPr>
          <p:cNvPr id="2" name="Rezervirano mjesto podnožja 1"/>
          <p:cNvSpPr>
            <a:spLocks noGrp="1"/>
          </p:cNvSpPr>
          <p:nvPr>
            <p:ph type="ftr" sz="quarter" idx="11"/>
          </p:nvPr>
        </p:nvSpPr>
        <p:spPr>
          <a:xfrm>
            <a:off x="3124200" y="6475413"/>
            <a:ext cx="2895600" cy="3825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06375"/>
            <a:ext cx="8580438" cy="2303463"/>
          </a:xfrm>
        </p:spPr>
        <p:txBody>
          <a:bodyPr/>
          <a:lstStyle/>
          <a:p>
            <a:pPr eaLnBrk="1" hangingPunct="1">
              <a:defRPr/>
            </a:pPr>
            <a:r>
              <a:rPr lang="hr-HR" sz="3000" b="1" dirty="0" smtClean="0">
                <a:solidFill>
                  <a:schemeClr val="accent2">
                    <a:lumMod val="75000"/>
                  </a:schemeClr>
                </a:solidFill>
              </a:rPr>
              <a:t>Bonus pitanje</a:t>
            </a:r>
            <a:r>
              <a:rPr lang="hr-HR" sz="3000" b="1" dirty="0" smtClean="0"/>
              <a:t/>
            </a:r>
            <a:br>
              <a:rPr lang="hr-HR" sz="3000" b="1" dirty="0" smtClean="0"/>
            </a:br>
            <a:r>
              <a:rPr lang="hr-HR" sz="3000" b="1" dirty="0" smtClean="0"/>
              <a:t>40</a:t>
            </a:r>
            <a:r>
              <a:rPr lang="hr-HR" sz="3000" b="1" dirty="0"/>
              <a:t>. </a:t>
            </a:r>
            <a:r>
              <a:rPr lang="hr-HR" sz="3000" b="1" dirty="0" smtClean="0"/>
              <a:t>Nacionalni </a:t>
            </a:r>
            <a:r>
              <a:rPr lang="hr-HR" sz="3000" b="1" dirty="0"/>
              <a:t>program prevencije ovisnosti za djecu i mlade u odgojno-obrazovnom sustavu, te djecu i mlade u sustavu socijalne </a:t>
            </a:r>
            <a:r>
              <a:rPr lang="hr-HR" sz="3000" b="1" dirty="0" smtClean="0"/>
              <a:t>skrbi ima mjere samo za učenike osnovnih škola?  </a:t>
            </a:r>
            <a:r>
              <a:rPr lang="hr-HR" sz="3000" b="1" dirty="0" smtClean="0">
                <a:solidFill>
                  <a:schemeClr val="accent5">
                    <a:lumMod val="75000"/>
                  </a:schemeClr>
                </a:solidFill>
              </a:rPr>
              <a:t>(2 boda)</a:t>
            </a:r>
            <a:r>
              <a:rPr lang="hr-HR" sz="3000" b="1" dirty="0" smtClean="0"/>
              <a:t>:</a:t>
            </a:r>
            <a:endParaRPr lang="hr-HR" sz="3000" dirty="0" smtClean="0"/>
          </a:p>
        </p:txBody>
      </p:sp>
      <p:sp>
        <p:nvSpPr>
          <p:cNvPr id="44035" name="Content Placeholder 2"/>
          <p:cNvSpPr>
            <a:spLocks noGrp="1"/>
          </p:cNvSpPr>
          <p:nvPr>
            <p:ph idx="1"/>
          </p:nvPr>
        </p:nvSpPr>
        <p:spPr>
          <a:xfrm>
            <a:off x="457200" y="2493963"/>
            <a:ext cx="8229600" cy="1620837"/>
          </a:xfrm>
        </p:spPr>
        <p:txBody>
          <a:bodyPr/>
          <a:lstStyle/>
          <a:p>
            <a:pPr marL="514350" indent="-514350" eaLnBrk="1" hangingPunct="1">
              <a:buFont typeface="Calibri" pitchFamily="34" charset="0"/>
              <a:buAutoNum type="alphaUcPeriod"/>
            </a:pPr>
            <a:r>
              <a:rPr lang="hr-HR" altLang="sr-Latn-RS" sz="2800" smtClean="0"/>
              <a:t>Da</a:t>
            </a:r>
          </a:p>
          <a:p>
            <a:pPr marL="514350" indent="-514350" eaLnBrk="1" hangingPunct="1">
              <a:buFont typeface="Calibri" pitchFamily="34" charset="0"/>
              <a:buAutoNum type="alphaUcPeriod"/>
            </a:pPr>
            <a:r>
              <a:rPr lang="hr-HR" altLang="sr-Latn-RS" sz="2800" smtClean="0"/>
              <a:t>Ne</a:t>
            </a:r>
          </a:p>
          <a:p>
            <a:pPr marL="514350" indent="-514350" eaLnBrk="1" hangingPunct="1">
              <a:buFont typeface="Calibri" pitchFamily="34" charset="0"/>
              <a:buAutoNum type="alphaUcPeriod"/>
            </a:pPr>
            <a:endParaRPr lang="hr-HR" altLang="sr-Latn-RS" sz="2800" smtClean="0"/>
          </a:p>
        </p:txBody>
      </p:sp>
      <p:sp>
        <p:nvSpPr>
          <p:cNvPr id="5" name="Rectangle 4"/>
          <p:cNvSpPr>
            <a:spLocks noChangeArrowheads="1"/>
          </p:cNvSpPr>
          <p:nvPr/>
        </p:nvSpPr>
        <p:spPr bwMode="auto">
          <a:xfrm>
            <a:off x="457200" y="4114800"/>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484688"/>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946650"/>
            <a:ext cx="8280400" cy="163195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j-lt"/>
              </a:rPr>
              <a:t>Nacionalni program je državni program koji je usmjerena na četiri kategorije po dobi kako bi se prilagodili problemima koje nosi određeni uzrast, a to su program prevencije ovisnosti za djecu predškolske dobi, djecu školske dobi, za studente visokih učilišta i za djecu i mlade u sustavu socijalne skrbi. Više o programu možeš pročitati na</a:t>
            </a:r>
            <a:r>
              <a:rPr lang="hr-HR" sz="2000" dirty="0">
                <a:solidFill>
                  <a:schemeClr val="bg1"/>
                </a:solidFill>
                <a:latin typeface="+mj-lt"/>
                <a:cs typeface="+mn-cs"/>
              </a:rPr>
              <a:t> </a:t>
            </a:r>
            <a:r>
              <a:rPr lang="hr-HR" sz="2000" dirty="0">
                <a:solidFill>
                  <a:schemeClr val="bg1"/>
                </a:solidFill>
                <a:latin typeface="+mn-lt"/>
                <a:cs typeface="+mn-cs"/>
              </a:rPr>
              <a:t>http://bit.ly/1wYesK0. </a:t>
            </a:r>
          </a:p>
        </p:txBody>
      </p:sp>
      <p:sp>
        <p:nvSpPr>
          <p:cNvPr id="2" name="Rezervirano mjesto podnožja 1"/>
          <p:cNvSpPr>
            <a:spLocks noGrp="1"/>
          </p:cNvSpPr>
          <p:nvPr>
            <p:ph type="ftr" sz="quarter" idx="11"/>
          </p:nvPr>
        </p:nvSpPr>
        <p:spPr>
          <a:xfrm>
            <a:off x="3124200" y="6475413"/>
            <a:ext cx="2895600" cy="3825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06375"/>
            <a:ext cx="8580438" cy="2303463"/>
          </a:xfrm>
        </p:spPr>
        <p:txBody>
          <a:bodyPr/>
          <a:lstStyle/>
          <a:p>
            <a:pPr eaLnBrk="1" hangingPunct="1">
              <a:defRPr/>
            </a:pPr>
            <a:r>
              <a:rPr lang="hr-HR" sz="3000" b="1" dirty="0" smtClean="0">
                <a:solidFill>
                  <a:schemeClr val="accent2">
                    <a:lumMod val="75000"/>
                  </a:schemeClr>
                </a:solidFill>
              </a:rPr>
              <a:t>Bonus pitanje</a:t>
            </a:r>
            <a:r>
              <a:rPr lang="hr-HR" sz="3000" b="1" dirty="0" smtClean="0"/>
              <a:t/>
            </a:r>
            <a:br>
              <a:rPr lang="hr-HR" sz="3000" b="1" dirty="0" smtClean="0"/>
            </a:br>
            <a:r>
              <a:rPr lang="hr-HR" sz="3000" b="1" dirty="0" smtClean="0"/>
              <a:t>41. Hrvatska nije članica Svjetske zdravstvene organizacije.  </a:t>
            </a:r>
            <a:r>
              <a:rPr lang="hr-HR" sz="3000" b="1" dirty="0" smtClean="0">
                <a:solidFill>
                  <a:schemeClr val="accent5">
                    <a:lumMod val="75000"/>
                  </a:schemeClr>
                </a:solidFill>
              </a:rPr>
              <a:t>(2 boda)</a:t>
            </a:r>
            <a:r>
              <a:rPr lang="hr-HR" sz="3000" b="1" dirty="0" smtClean="0"/>
              <a:t>:</a:t>
            </a:r>
            <a:endParaRPr lang="hr-HR" sz="3000" dirty="0" smtClean="0"/>
          </a:p>
        </p:txBody>
      </p:sp>
      <p:sp>
        <p:nvSpPr>
          <p:cNvPr id="45059" name="Content Placeholder 2"/>
          <p:cNvSpPr>
            <a:spLocks noGrp="1"/>
          </p:cNvSpPr>
          <p:nvPr>
            <p:ph idx="1"/>
          </p:nvPr>
        </p:nvSpPr>
        <p:spPr>
          <a:xfrm>
            <a:off x="457200" y="2366963"/>
            <a:ext cx="8229600" cy="1620837"/>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a:p>
            <a:pPr marL="514350" indent="-514350" eaLnBrk="1" hangingPunct="1">
              <a:buFont typeface="Calibri" pitchFamily="34" charset="0"/>
              <a:buAutoNum type="alphaUcPeriod"/>
            </a:pPr>
            <a:endParaRPr lang="hr-HR" altLang="sr-Latn-RS" sz="2800" smtClean="0"/>
          </a:p>
        </p:txBody>
      </p:sp>
      <p:sp>
        <p:nvSpPr>
          <p:cNvPr id="5" name="Rectangle 4"/>
          <p:cNvSpPr>
            <a:spLocks noChangeArrowheads="1"/>
          </p:cNvSpPr>
          <p:nvPr/>
        </p:nvSpPr>
        <p:spPr bwMode="auto">
          <a:xfrm>
            <a:off x="457200" y="37560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217988"/>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563563" y="4765675"/>
            <a:ext cx="8280400" cy="18161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1600" dirty="0">
                <a:solidFill>
                  <a:schemeClr val="bg1"/>
                </a:solidFill>
                <a:latin typeface="+mj-lt"/>
              </a:rPr>
              <a:t>Svjetska zdravstvena organizacija, sa sjedištem u Ženevi, koordinacijsko je tijelo Ujedinjenih naroda nadležno za zdravlje. Odgovorna je za upravljanje globalnim zdravstvenim pitanjima, oblikovanje programa istraživanja i razvoja u zdravstvu, postavljanje standarda, definiranje strateških dokumenata temeljenim na znanstvenim dokazima, pružanje tehničke potpore državama te za nadzor i procjenu trendova u zdravstvu. Hrvatska je članicom Svjetske zdravstvene organizacije postala u lipnju 1992. godine. Više o Svjetskoj zdravstvenoj organizaciji pročitaj na http://who.int/en. </a:t>
            </a:r>
          </a:p>
        </p:txBody>
      </p:sp>
      <p:sp>
        <p:nvSpPr>
          <p:cNvPr id="2" name="Rezervirano mjesto podnožja 1"/>
          <p:cNvSpPr>
            <a:spLocks noGrp="1"/>
          </p:cNvSpPr>
          <p:nvPr>
            <p:ph type="ftr" sz="quarter" idx="11"/>
          </p:nvPr>
        </p:nvSpPr>
        <p:spPr>
          <a:xfrm>
            <a:off x="3124200" y="6475413"/>
            <a:ext cx="2895600" cy="3825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06375"/>
            <a:ext cx="8580438" cy="2303463"/>
          </a:xfrm>
        </p:spPr>
        <p:txBody>
          <a:bodyPr/>
          <a:lstStyle/>
          <a:p>
            <a:pPr eaLnBrk="1" hangingPunct="1">
              <a:defRPr/>
            </a:pPr>
            <a:r>
              <a:rPr lang="hr-HR" sz="3000" b="1" dirty="0" smtClean="0">
                <a:solidFill>
                  <a:schemeClr val="accent2">
                    <a:lumMod val="75000"/>
                  </a:schemeClr>
                </a:solidFill>
              </a:rPr>
              <a:t>Bonus pitanje</a:t>
            </a:r>
            <a:r>
              <a:rPr lang="hr-HR" sz="3000" b="1" dirty="0" smtClean="0"/>
              <a:t/>
            </a:r>
            <a:br>
              <a:rPr lang="hr-HR" sz="3000" b="1" dirty="0" smtClean="0"/>
            </a:br>
            <a:r>
              <a:rPr lang="hr-HR" sz="3000" b="1" dirty="0" smtClean="0"/>
              <a:t>42. Prisilno udisanje duhanskog dima (pasivno pušenje) je štetno za nepušače.  </a:t>
            </a:r>
            <a:r>
              <a:rPr lang="hr-HR" sz="3000" b="1" dirty="0" smtClean="0">
                <a:solidFill>
                  <a:schemeClr val="accent5">
                    <a:lumMod val="75000"/>
                  </a:schemeClr>
                </a:solidFill>
              </a:rPr>
              <a:t>(2 boda)</a:t>
            </a:r>
            <a:r>
              <a:rPr lang="hr-HR" sz="3000" b="1" dirty="0" smtClean="0"/>
              <a:t>:</a:t>
            </a:r>
            <a:endParaRPr lang="hr-HR" sz="3000" dirty="0" smtClean="0"/>
          </a:p>
        </p:txBody>
      </p:sp>
      <p:sp>
        <p:nvSpPr>
          <p:cNvPr id="46083" name="Content Placeholder 2"/>
          <p:cNvSpPr>
            <a:spLocks noGrp="1"/>
          </p:cNvSpPr>
          <p:nvPr>
            <p:ph idx="1"/>
          </p:nvPr>
        </p:nvSpPr>
        <p:spPr>
          <a:xfrm>
            <a:off x="457200" y="2493963"/>
            <a:ext cx="8229600" cy="1620837"/>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p>
          <a:p>
            <a:pPr marL="514350" indent="-514350" eaLnBrk="1" hangingPunct="1">
              <a:buFont typeface="Calibri" pitchFamily="34" charset="0"/>
              <a:buAutoNum type="alphaUcPeriod"/>
            </a:pPr>
            <a:endParaRPr lang="hr-HR" altLang="sr-Latn-RS" sz="2800" smtClean="0"/>
          </a:p>
        </p:txBody>
      </p:sp>
      <p:sp>
        <p:nvSpPr>
          <p:cNvPr id="5" name="Rectangle 4"/>
          <p:cNvSpPr>
            <a:spLocks noChangeArrowheads="1"/>
          </p:cNvSpPr>
          <p:nvPr/>
        </p:nvSpPr>
        <p:spPr bwMode="auto">
          <a:xfrm>
            <a:off x="457200" y="37560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114800"/>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563563" y="4576763"/>
            <a:ext cx="8280400" cy="18161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vi-VN" sz="1400" dirty="0">
                <a:solidFill>
                  <a:schemeClr val="bg1"/>
                </a:solidFill>
                <a:latin typeface="Calibri" pitchFamily="34" charset="0"/>
              </a:rPr>
              <a:t>Duhanski dim štetno utječe i na nepušače koji borave u zadimljenom prostoru i prisilno udišu duhanski dim, odnosno izloženi su tzv. pasivnom pušenju. Rizik od umiranja zbog </a:t>
            </a:r>
            <a:r>
              <a:rPr lang="hr-HR" sz="1400" dirty="0">
                <a:solidFill>
                  <a:schemeClr val="bg1"/>
                </a:solidFill>
                <a:latin typeface="Calibri" pitchFamily="34" charset="0"/>
              </a:rPr>
              <a:t>srčanih </a:t>
            </a:r>
            <a:r>
              <a:rPr lang="vi-VN" sz="1400" dirty="0">
                <a:solidFill>
                  <a:schemeClr val="bg1"/>
                </a:solidFill>
                <a:latin typeface="Calibri" pitchFamily="34" charset="0"/>
              </a:rPr>
              <a:t>bolesti je 25% , a rizik od obolijevanja od raka bronha i pluća je 30-35% veći u nepušača koji su izloženi duhanskom dimu, nego u nepušača koji nisu izloženi duhanskom dimu. U bolesnika s astmom pasivno pušenje izaziva nelagodu, pa i izravno astmatični napad.</a:t>
            </a:r>
            <a:r>
              <a:rPr lang="hr-HR" sz="1400" dirty="0">
                <a:solidFill>
                  <a:schemeClr val="bg1"/>
                </a:solidFill>
                <a:latin typeface="Calibri" pitchFamily="34" charset="0"/>
              </a:rPr>
              <a:t> </a:t>
            </a:r>
            <a:r>
              <a:rPr lang="vi-VN" sz="1400" dirty="0">
                <a:solidFill>
                  <a:schemeClr val="bg1"/>
                </a:solidFill>
                <a:latin typeface="Calibri" pitchFamily="34" charset="0"/>
              </a:rPr>
              <a:t>Udisanje duhanskog dima u dojenčadi i male djece dovodi do učestalijeg bronhitisa, upale pluća, astme, drugih bolesti dišnog sustava i smanjene plućne funkcije te akutne i kronične upale srednjeg uha. Sindrom iznenadne smrti dojenčadi također je češći u dojenčadi izložene duhanskom dimu. </a:t>
            </a:r>
            <a:r>
              <a:rPr lang="hr-HR" sz="1400" dirty="0">
                <a:solidFill>
                  <a:schemeClr val="bg1"/>
                </a:solidFill>
                <a:latin typeface="Calibri" pitchFamily="34" charset="0"/>
              </a:rPr>
              <a:t>Više o tome na http://bit.ly/1tNsHvi.</a:t>
            </a:r>
            <a:endParaRPr lang="hr-HR" sz="1600" dirty="0">
              <a:solidFill>
                <a:schemeClr val="bg1"/>
              </a:solidFill>
              <a:latin typeface="Calibri" pitchFamily="34" charset="0"/>
            </a:endParaRPr>
          </a:p>
        </p:txBody>
      </p:sp>
      <p:sp>
        <p:nvSpPr>
          <p:cNvPr id="2" name="Rezervirano mjesto podnožja 1"/>
          <p:cNvSpPr>
            <a:spLocks noGrp="1"/>
          </p:cNvSpPr>
          <p:nvPr>
            <p:ph type="ftr" sz="quarter" idx="11"/>
          </p:nvPr>
        </p:nvSpPr>
        <p:spPr>
          <a:xfrm>
            <a:off x="3124200" y="6475413"/>
            <a:ext cx="2895600" cy="3825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4688" y="2433638"/>
            <a:ext cx="8016875" cy="196850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31746" name="Title 1"/>
          <p:cNvSpPr>
            <a:spLocks noGrp="1"/>
          </p:cNvSpPr>
          <p:nvPr>
            <p:ph type="title"/>
          </p:nvPr>
        </p:nvSpPr>
        <p:spPr>
          <a:xfrm>
            <a:off x="1758950" y="2846388"/>
            <a:ext cx="5775325" cy="1143000"/>
          </a:xfrm>
        </p:spPr>
        <p:txBody>
          <a:bodyPr/>
          <a:lstStyle/>
          <a:p>
            <a:pPr eaLnBrk="1" hangingPunct="1"/>
            <a:r>
              <a:rPr lang="hr-HR" altLang="sr-Latn-RS" sz="4000" smtClean="0">
                <a:solidFill>
                  <a:schemeClr val="bg1"/>
                </a:solidFill>
              </a:rPr>
              <a:t>NAJVIŠE BODOVA OSVOJILA JE GRUPA...</a:t>
            </a: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788" y="1176338"/>
            <a:ext cx="8016875" cy="196850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5" name="TextBox 4"/>
          <p:cNvSpPr txBox="1">
            <a:spLocks noChangeArrowheads="1"/>
          </p:cNvSpPr>
          <p:nvPr/>
        </p:nvSpPr>
        <p:spPr bwMode="auto">
          <a:xfrm>
            <a:off x="374650" y="568325"/>
            <a:ext cx="8493125" cy="2400300"/>
          </a:xfrm>
          <a:prstGeom prst="rect">
            <a:avLst/>
          </a:prstGeom>
          <a:noFill/>
          <a:ln w="9525">
            <a:noFill/>
            <a:miter lim="800000"/>
            <a:headEnd/>
            <a:tailEnd/>
          </a:ln>
        </p:spPr>
        <p:txBody>
          <a:bodyPr>
            <a:spAutoFit/>
          </a:bodyPr>
          <a:lstStyle/>
          <a:p>
            <a:pPr algn="ctr">
              <a:defRPr/>
            </a:pPr>
            <a:endParaRPr lang="hr-HR" sz="3800" dirty="0">
              <a:solidFill>
                <a:schemeClr val="bg1"/>
              </a:solidFill>
              <a:latin typeface="+mn-lt"/>
              <a:cs typeface="+mn-cs"/>
            </a:endParaRPr>
          </a:p>
          <a:p>
            <a:pPr algn="ctr">
              <a:defRPr/>
            </a:pPr>
            <a:r>
              <a:rPr lang="hr-HR" sz="2800" dirty="0">
                <a:solidFill>
                  <a:schemeClr val="bg1"/>
                </a:solidFill>
                <a:latin typeface="+mn-lt"/>
                <a:cs typeface="+mn-cs"/>
              </a:rPr>
              <a:t>Za više informacije o ovisnostima i drugim aktivnostima Pragme pogledajte</a:t>
            </a:r>
          </a:p>
          <a:p>
            <a:pPr algn="ctr">
              <a:defRPr/>
            </a:pPr>
            <a:r>
              <a:rPr lang="hr-HR" sz="2800" dirty="0">
                <a:solidFill>
                  <a:schemeClr val="bg1"/>
                </a:solidFill>
                <a:latin typeface="+mn-lt"/>
                <a:cs typeface="+mn-cs"/>
              </a:rPr>
              <a:t>www.udruga-pragma.hr ili facebook stranicu www.facebook.com/udrugapragma</a:t>
            </a: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
        <p:nvSpPr>
          <p:cNvPr id="6" name="Rectangle 5"/>
          <p:cNvSpPr/>
          <p:nvPr/>
        </p:nvSpPr>
        <p:spPr>
          <a:xfrm>
            <a:off x="612775" y="3856038"/>
            <a:ext cx="8016875" cy="196850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hr-HR" sz="2800" dirty="0"/>
              <a:t>Molimo nastavnike ili stručne suradnike da popune kratki evaluacijski upitnik dostupan na http://goo.gl/forms/nxbHEB2dGu. Hvala!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0488"/>
            <a:ext cx="8229600" cy="1439862"/>
          </a:xfrm>
        </p:spPr>
        <p:txBody>
          <a:bodyPr/>
          <a:lstStyle/>
          <a:p>
            <a:pPr eaLnBrk="1" hangingPunct="1">
              <a:defRPr/>
            </a:pPr>
            <a:r>
              <a:rPr lang="hr-HR" sz="3600" b="1" dirty="0" smtClean="0"/>
              <a:t>3. Riječ koja najbolje opisuje što je ovisnost je </a:t>
            </a:r>
            <a:r>
              <a:rPr lang="hr-HR" sz="3600" b="1" dirty="0" smtClean="0">
                <a:solidFill>
                  <a:schemeClr val="accent5">
                    <a:lumMod val="75000"/>
                  </a:schemeClr>
                </a:solidFill>
              </a:rPr>
              <a:t>(2 boda)</a:t>
            </a:r>
            <a:r>
              <a:rPr lang="hr-HR" sz="3600" b="1" dirty="0" smtClean="0"/>
              <a:t>:</a:t>
            </a:r>
            <a:endParaRPr lang="hr-HR" sz="4000" dirty="0" smtClean="0"/>
          </a:p>
        </p:txBody>
      </p:sp>
      <p:sp>
        <p:nvSpPr>
          <p:cNvPr id="6147" name="Content Placeholder 2"/>
          <p:cNvSpPr>
            <a:spLocks noGrp="1"/>
          </p:cNvSpPr>
          <p:nvPr>
            <p:ph idx="1"/>
          </p:nvPr>
        </p:nvSpPr>
        <p:spPr>
          <a:xfrm>
            <a:off x="457200" y="1566863"/>
            <a:ext cx="8229600" cy="2463800"/>
          </a:xfrm>
        </p:spPr>
        <p:txBody>
          <a:bodyPr/>
          <a:lstStyle/>
          <a:p>
            <a:pPr marL="514350" indent="-514350" eaLnBrk="1" hangingPunct="1">
              <a:buFont typeface="Calibri" pitchFamily="34" charset="0"/>
              <a:buAutoNum type="alphaUcPeriod"/>
            </a:pPr>
            <a:r>
              <a:rPr lang="hr-HR" altLang="sr-Latn-RS" sz="2800" smtClean="0"/>
              <a:t>Navika/porok (stalno i voljno ponavljanje nečega što nam godi)</a:t>
            </a:r>
            <a:endParaRPr lang="hr-HR" altLang="sr-Latn-RS" sz="3000" smtClean="0"/>
          </a:p>
          <a:p>
            <a:pPr marL="514350" indent="-514350" eaLnBrk="1" hangingPunct="1">
              <a:buFont typeface="Calibri" pitchFamily="34" charset="0"/>
              <a:buAutoNum type="alphaUcPeriod"/>
            </a:pPr>
            <a:r>
              <a:rPr lang="hr-HR" altLang="sr-Latn-RS" sz="2800" smtClean="0"/>
              <a:t>Bolest</a:t>
            </a:r>
            <a:endParaRPr lang="hr-HR" altLang="sr-Latn-RS" sz="3000" smtClean="0"/>
          </a:p>
          <a:p>
            <a:pPr marL="514350" indent="-514350" eaLnBrk="1" hangingPunct="1">
              <a:buFont typeface="Calibri" pitchFamily="34" charset="0"/>
              <a:buAutoNum type="alphaUcPeriod"/>
            </a:pPr>
            <a:r>
              <a:rPr lang="hr-HR" altLang="sr-Latn-RS" sz="2800" smtClean="0"/>
              <a:t>Poremećaj</a:t>
            </a:r>
            <a:endParaRPr lang="hr-HR" altLang="sr-Latn-RS" sz="3000" smtClean="0"/>
          </a:p>
        </p:txBody>
      </p:sp>
      <p:sp>
        <p:nvSpPr>
          <p:cNvPr id="5" name="Rectangle 4"/>
          <p:cNvSpPr>
            <a:spLocks noChangeArrowheads="1"/>
          </p:cNvSpPr>
          <p:nvPr/>
        </p:nvSpPr>
        <p:spPr bwMode="auto">
          <a:xfrm>
            <a:off x="457200" y="37544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124325"/>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Bolest.</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011738"/>
            <a:ext cx="8280400" cy="1323975"/>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Ovisnost je bolest jer ostavlja dugotrajne negativne fizičke, psihičke, ali i društvene posljedice na osobu: razna oštećenja organa i/ili bolesti poput raka, loše pamćenje, teškoće s učenjem, loše obavljanje svakodnevnih zadataka, izoliranost iz društva, nezaposlenost, kriminalitet…</a:t>
            </a:r>
          </a:p>
        </p:txBody>
      </p:sp>
      <p:sp>
        <p:nvSpPr>
          <p:cNvPr id="2" name="Rezervirano mjesto podnožja 1"/>
          <p:cNvSpPr>
            <a:spLocks noGrp="1"/>
          </p:cNvSpPr>
          <p:nvPr>
            <p:ph type="ftr" sz="quarter" idx="11"/>
          </p:nvPr>
        </p:nvSpPr>
        <p:spPr>
          <a:xfrm>
            <a:off x="3124200" y="6475413"/>
            <a:ext cx="2895600" cy="3825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000" b="1" dirty="0" smtClean="0"/>
              <a:t>4. Koja od sljedećih radnji može postati ovisnost, osim korištenja droga, alkohola i cigareta? </a:t>
            </a:r>
            <a:r>
              <a:rPr lang="hr-HR" sz="3000" b="1" dirty="0" smtClean="0">
                <a:solidFill>
                  <a:schemeClr val="accent5">
                    <a:lumMod val="75000"/>
                  </a:schemeClr>
                </a:solidFill>
              </a:rPr>
              <a:t>(3 boda)</a:t>
            </a:r>
            <a:r>
              <a:rPr lang="hr-HR" sz="3000" b="1" dirty="0" smtClean="0"/>
              <a:t>:</a:t>
            </a:r>
            <a:endParaRPr lang="hr-HR" sz="3000" dirty="0" smtClean="0"/>
          </a:p>
        </p:txBody>
      </p:sp>
      <p:sp>
        <p:nvSpPr>
          <p:cNvPr id="7171" name="Content Placeholder 2"/>
          <p:cNvSpPr>
            <a:spLocks noGrp="1"/>
          </p:cNvSpPr>
          <p:nvPr>
            <p:ph idx="1"/>
          </p:nvPr>
        </p:nvSpPr>
        <p:spPr>
          <a:xfrm>
            <a:off x="457200" y="1501775"/>
            <a:ext cx="8229600" cy="2465388"/>
          </a:xfrm>
        </p:spPr>
        <p:txBody>
          <a:bodyPr/>
          <a:lstStyle/>
          <a:p>
            <a:pPr marL="514350" indent="-514350" eaLnBrk="1" hangingPunct="1">
              <a:buFont typeface="Calibri" pitchFamily="34" charset="0"/>
              <a:buAutoNum type="alphaUcPeriod"/>
            </a:pPr>
            <a:r>
              <a:rPr lang="hr-HR" altLang="sr-Latn-RS" sz="2800" smtClean="0"/>
              <a:t>Igre na sreću</a:t>
            </a:r>
          </a:p>
          <a:p>
            <a:pPr marL="514350" indent="-514350" eaLnBrk="1" hangingPunct="1">
              <a:buFont typeface="Calibri" pitchFamily="34" charset="0"/>
              <a:buAutoNum type="alphaUcPeriod"/>
            </a:pPr>
            <a:r>
              <a:rPr lang="hr-HR" altLang="sr-Latn-RS" sz="2800" smtClean="0"/>
              <a:t>Hrana</a:t>
            </a:r>
          </a:p>
          <a:p>
            <a:pPr marL="514350" indent="-514350" eaLnBrk="1" hangingPunct="1">
              <a:buFont typeface="Calibri" pitchFamily="34" charset="0"/>
              <a:buAutoNum type="alphaUcPeriod"/>
            </a:pPr>
            <a:r>
              <a:rPr lang="hr-HR" altLang="sr-Latn-RS" sz="2800" smtClean="0"/>
              <a:t>Rad</a:t>
            </a:r>
          </a:p>
          <a:p>
            <a:pPr marL="514350" indent="-514350" eaLnBrk="1" hangingPunct="1">
              <a:buFont typeface="Calibri" pitchFamily="34" charset="0"/>
              <a:buAutoNum type="alphaUcPeriod"/>
            </a:pPr>
            <a:r>
              <a:rPr lang="hr-HR" altLang="sr-Latn-RS" sz="2800" smtClean="0"/>
              <a:t>Kompjutorske igre</a:t>
            </a:r>
          </a:p>
          <a:p>
            <a:pPr marL="514350" indent="-514350" eaLnBrk="1" hangingPunct="1">
              <a:buFont typeface="Calibri" pitchFamily="34" charset="0"/>
              <a:buAutoNum type="alphaUcPeriod"/>
            </a:pPr>
            <a:r>
              <a:rPr lang="hr-HR" altLang="sr-Latn-RS" sz="2800" smtClean="0"/>
              <a:t>Internet</a:t>
            </a:r>
          </a:p>
        </p:txBody>
      </p:sp>
      <p:sp>
        <p:nvSpPr>
          <p:cNvPr id="5" name="Rectangle 4"/>
          <p:cNvSpPr>
            <a:spLocks noChangeArrowheads="1"/>
          </p:cNvSpPr>
          <p:nvPr/>
        </p:nvSpPr>
        <p:spPr bwMode="auto">
          <a:xfrm>
            <a:off x="457200" y="420528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57517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Sve navedeno.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191125"/>
            <a:ext cx="8280400" cy="1322388"/>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S obzirom na sličnost posljedica, ali i promjena u funkciji mozga, danas se sve više govori o još nekoliko oblika ovisnosti koje ne uključuju uzimanje </a:t>
            </a:r>
            <a:r>
              <a:rPr lang="hr-HR" sz="2000" dirty="0" err="1">
                <a:solidFill>
                  <a:schemeClr val="bg1"/>
                </a:solidFill>
                <a:latin typeface="+mn-lt"/>
                <a:cs typeface="+mn-cs"/>
              </a:rPr>
              <a:t>psihoaktivnih</a:t>
            </a:r>
            <a:r>
              <a:rPr lang="hr-HR" sz="2000" dirty="0">
                <a:solidFill>
                  <a:schemeClr val="bg1"/>
                </a:solidFill>
                <a:latin typeface="+mn-lt"/>
                <a:cs typeface="+mn-cs"/>
              </a:rPr>
              <a:t> tvari (</a:t>
            </a:r>
            <a:r>
              <a:rPr lang="hr-HR" sz="2000" dirty="0" err="1">
                <a:solidFill>
                  <a:schemeClr val="bg1"/>
                </a:solidFill>
                <a:latin typeface="+mn-lt"/>
                <a:cs typeface="+mn-cs"/>
              </a:rPr>
              <a:t>tj</a:t>
            </a:r>
            <a:r>
              <a:rPr lang="hr-HR" sz="2000" dirty="0">
                <a:solidFill>
                  <a:schemeClr val="bg1"/>
                </a:solidFill>
                <a:latin typeface="+mn-lt"/>
                <a:cs typeface="+mn-cs"/>
              </a:rPr>
              <a:t>. droga, alkohola, cigareta): ovisnost o kockanju, hrani, radu, </a:t>
            </a:r>
            <a:r>
              <a:rPr lang="hr-HR" sz="2000" dirty="0" err="1">
                <a:solidFill>
                  <a:schemeClr val="bg1"/>
                </a:solidFill>
                <a:latin typeface="+mn-lt"/>
                <a:cs typeface="+mn-cs"/>
              </a:rPr>
              <a:t>Internetu..</a:t>
            </a:r>
            <a:r>
              <a:rPr lang="hr-HR" sz="2000" dirty="0">
                <a:solidFill>
                  <a:schemeClr val="bg1"/>
                </a:solidFill>
                <a:latin typeface="+mn-lt"/>
                <a:cs typeface="+mn-cs"/>
              </a:rPr>
              <a:t>.</a:t>
            </a:r>
          </a:p>
        </p:txBody>
      </p:sp>
      <p:sp>
        <p:nvSpPr>
          <p:cNvPr id="2" name="Rezervirano mjesto podnožja 1"/>
          <p:cNvSpPr>
            <a:spLocks noGrp="1"/>
          </p:cNvSpPr>
          <p:nvPr>
            <p:ph type="ftr" sz="quarter" idx="11"/>
          </p:nvPr>
        </p:nvSpPr>
        <p:spPr>
          <a:xfrm>
            <a:off x="3124200" y="6513513"/>
            <a:ext cx="2895600" cy="3444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0488"/>
            <a:ext cx="8229600" cy="1079500"/>
          </a:xfrm>
        </p:spPr>
        <p:txBody>
          <a:bodyPr/>
          <a:lstStyle/>
          <a:p>
            <a:pPr eaLnBrk="1" hangingPunct="1">
              <a:defRPr/>
            </a:pPr>
            <a:r>
              <a:rPr lang="hr-HR" sz="3600" b="1" dirty="0" smtClean="0"/>
              <a:t>5. Bolest ovisnosti definira se kao </a:t>
            </a:r>
            <a:r>
              <a:rPr lang="hr-HR" sz="3600" b="1" dirty="0" smtClean="0">
                <a:solidFill>
                  <a:schemeClr val="accent5">
                    <a:lumMod val="75000"/>
                  </a:schemeClr>
                </a:solidFill>
              </a:rPr>
              <a:t>(1 bod)</a:t>
            </a:r>
            <a:r>
              <a:rPr lang="hr-HR" sz="3600" b="1" dirty="0" smtClean="0"/>
              <a:t>: </a:t>
            </a:r>
            <a:endParaRPr lang="hr-HR" sz="4000" dirty="0" smtClean="0"/>
          </a:p>
        </p:txBody>
      </p:sp>
      <p:sp>
        <p:nvSpPr>
          <p:cNvPr id="8195" name="Content Placeholder 2"/>
          <p:cNvSpPr>
            <a:spLocks noGrp="1"/>
          </p:cNvSpPr>
          <p:nvPr>
            <p:ph idx="1"/>
          </p:nvPr>
        </p:nvSpPr>
        <p:spPr>
          <a:xfrm>
            <a:off x="457200" y="1103313"/>
            <a:ext cx="8229600" cy="2463800"/>
          </a:xfrm>
        </p:spPr>
        <p:txBody>
          <a:bodyPr/>
          <a:lstStyle/>
          <a:p>
            <a:pPr marL="514350" indent="-514350" eaLnBrk="1" hangingPunct="1">
              <a:buFont typeface="Calibri" pitchFamily="34" charset="0"/>
              <a:buAutoNum type="alphaUcPeriod"/>
            </a:pPr>
            <a:r>
              <a:rPr lang="hr-HR" altLang="sr-Latn-RS" sz="2800" smtClean="0"/>
              <a:t>Fizičko stanje organizma</a:t>
            </a:r>
          </a:p>
          <a:p>
            <a:pPr marL="514350" indent="-514350" eaLnBrk="1" hangingPunct="1">
              <a:buFont typeface="Calibri" pitchFamily="34" charset="0"/>
              <a:buAutoNum type="alphaUcPeriod"/>
            </a:pPr>
            <a:r>
              <a:rPr lang="hr-HR" altLang="sr-Latn-RS" sz="2800" smtClean="0"/>
              <a:t>Psihičko stanje organizma</a:t>
            </a:r>
          </a:p>
          <a:p>
            <a:pPr marL="514350" indent="-514350" eaLnBrk="1" hangingPunct="1">
              <a:buFont typeface="Calibri" pitchFamily="34" charset="0"/>
              <a:buAutoNum type="alphaUcPeriod"/>
            </a:pPr>
            <a:r>
              <a:rPr lang="hr-HR" altLang="sr-Latn-RS" sz="2800" smtClean="0"/>
              <a:t>Fizičko i psihičko stanje organizma</a:t>
            </a:r>
          </a:p>
          <a:p>
            <a:pPr marL="514350" indent="-514350" eaLnBrk="1" hangingPunct="1">
              <a:buFont typeface="Calibri" pitchFamily="34" charset="0"/>
              <a:buAutoNum type="alphaUcPeriod"/>
            </a:pPr>
            <a:r>
              <a:rPr lang="hr-HR" altLang="sr-Latn-RS" sz="2800" smtClean="0"/>
              <a:t>Psihičko, a katkad i fizičko stanje organizma</a:t>
            </a:r>
            <a:endParaRPr lang="hr-HR" altLang="sr-Latn-RS" sz="3000" smtClean="0"/>
          </a:p>
        </p:txBody>
      </p:sp>
      <p:sp>
        <p:nvSpPr>
          <p:cNvPr id="5" name="Rectangle 4"/>
          <p:cNvSpPr>
            <a:spLocks noChangeArrowheads="1"/>
          </p:cNvSpPr>
          <p:nvPr/>
        </p:nvSpPr>
        <p:spPr bwMode="auto">
          <a:xfrm>
            <a:off x="457200" y="3263900"/>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633788"/>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d) Psihičko, a katkad i fizičko stanje organizma.</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327525"/>
            <a:ext cx="8280400" cy="2138363"/>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1900" dirty="0">
                <a:solidFill>
                  <a:schemeClr val="bg1"/>
                </a:solidFill>
                <a:latin typeface="Calibri" pitchFamily="34" charset="0"/>
                <a:cs typeface="+mn-cs"/>
              </a:rPr>
              <a:t>Ovisnost je psihičko, a katkad i fizičko stanje koje nastaje zbog međuodnosa čovjeka i sredstva ovisnosti (npr. alkohola, kompjutera-Interneta, igara na sreću). Ovisnik, usprkos tome što je svjestan štetnih posljedica (zdravstvenih, socijalnih, psihičkih…) povremeno ili redovito ponavlja radnje (pijenje, drogiranje, uplaćivanje listića, igranje igrica…) kako bi uklonio ili izbjegao patnju koja se javlja zbog suzdržavanja od korištenja sredstva ovisnosti. Gubitak kontrole nad svojim ponašanjem zbog neodoljive žudnje očiti je znak ovisnosti. </a:t>
            </a:r>
          </a:p>
        </p:txBody>
      </p:sp>
      <p:sp>
        <p:nvSpPr>
          <p:cNvPr id="2" name="Rezervirano mjesto podnožja 1"/>
          <p:cNvSpPr>
            <a:spLocks noGrp="1"/>
          </p:cNvSpPr>
          <p:nvPr>
            <p:ph type="ftr" sz="quarter" idx="11"/>
          </p:nvPr>
        </p:nvSpPr>
        <p:spPr>
          <a:xfrm>
            <a:off x="3124200" y="6465888"/>
            <a:ext cx="2895600" cy="39211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91550" cy="1439862"/>
          </a:xfrm>
        </p:spPr>
        <p:txBody>
          <a:bodyPr/>
          <a:lstStyle/>
          <a:p>
            <a:pPr eaLnBrk="1" hangingPunct="1">
              <a:defRPr/>
            </a:pPr>
            <a:r>
              <a:rPr lang="hr-HR" sz="3600" b="1" dirty="0" smtClean="0"/>
              <a:t>6. Većina odraslih koji puše, počeli su pušiti nakon što su navršili 18 godina </a:t>
            </a:r>
            <a:r>
              <a:rPr lang="hr-HR" sz="3600" b="1" dirty="0" smtClean="0">
                <a:solidFill>
                  <a:schemeClr val="accent5">
                    <a:lumMod val="75000"/>
                  </a:schemeClr>
                </a:solidFill>
              </a:rPr>
              <a:t>(2 boda)</a:t>
            </a:r>
            <a:r>
              <a:rPr lang="hr-HR" sz="3600" b="1" dirty="0" smtClean="0"/>
              <a:t>:</a:t>
            </a:r>
            <a:endParaRPr lang="hr-HR" sz="4000" dirty="0" smtClean="0"/>
          </a:p>
        </p:txBody>
      </p:sp>
      <p:sp>
        <p:nvSpPr>
          <p:cNvPr id="9219" name="Content Placeholder 2"/>
          <p:cNvSpPr>
            <a:spLocks noGrp="1"/>
          </p:cNvSpPr>
          <p:nvPr>
            <p:ph idx="1"/>
          </p:nvPr>
        </p:nvSpPr>
        <p:spPr>
          <a:xfrm>
            <a:off x="457200" y="1670050"/>
            <a:ext cx="8229600" cy="1239838"/>
          </a:xfrm>
        </p:spPr>
        <p:txBody>
          <a:bodyPr/>
          <a:lstStyle/>
          <a:p>
            <a:pPr marL="514350" indent="-514350" eaLnBrk="1" hangingPunct="1">
              <a:buFont typeface="Calibri" pitchFamily="34" charset="0"/>
              <a:buAutoNum type="alphaUcPeriod"/>
            </a:pPr>
            <a:r>
              <a:rPr lang="hr-HR" altLang="sr-Latn-RS" sz="2800" smtClean="0"/>
              <a:t>Točno</a:t>
            </a:r>
          </a:p>
          <a:p>
            <a:pPr marL="514350" indent="-514350" eaLnBrk="1" hangingPunct="1">
              <a:buFont typeface="Calibri" pitchFamily="34" charset="0"/>
              <a:buAutoNum type="alphaUcPeriod"/>
            </a:pPr>
            <a:r>
              <a:rPr lang="hr-HR" altLang="sr-Latn-RS" sz="2800" smtClean="0"/>
              <a:t>Netočno</a:t>
            </a:r>
            <a:endParaRPr lang="hr-HR" altLang="sr-Latn-RS" sz="3000" smtClean="0"/>
          </a:p>
        </p:txBody>
      </p:sp>
      <p:sp>
        <p:nvSpPr>
          <p:cNvPr id="5" name="Rectangle 4"/>
          <p:cNvSpPr>
            <a:spLocks noChangeArrowheads="1"/>
          </p:cNvSpPr>
          <p:nvPr/>
        </p:nvSpPr>
        <p:spPr bwMode="auto">
          <a:xfrm>
            <a:off x="457200" y="30194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3389313"/>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473700"/>
            <a:ext cx="8280400" cy="1016000"/>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Gotovo 90% odraslih pušača počeli su pušiti kad su bili djeca, a nikada im nije bila namjera postati ovisnicima. Gotovo svakom odraslom koji puši žao je što je ikada počeo pušiti.</a:t>
            </a:r>
          </a:p>
        </p:txBody>
      </p:sp>
      <p:sp>
        <p:nvSpPr>
          <p:cNvPr id="2" name="Rezervirano mjesto podnožja 1"/>
          <p:cNvSpPr>
            <a:spLocks noGrp="1"/>
          </p:cNvSpPr>
          <p:nvPr>
            <p:ph type="ftr" sz="quarter" idx="11"/>
          </p:nvPr>
        </p:nvSpPr>
        <p:spPr>
          <a:xfrm>
            <a:off x="3124200" y="6489700"/>
            <a:ext cx="2895600" cy="3683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91550" cy="1800225"/>
          </a:xfrm>
        </p:spPr>
        <p:txBody>
          <a:bodyPr/>
          <a:lstStyle/>
          <a:p>
            <a:pPr eaLnBrk="1" hangingPunct="1">
              <a:defRPr/>
            </a:pPr>
            <a:r>
              <a:rPr lang="hr-HR" sz="3000" b="1" dirty="0" smtClean="0"/>
              <a:t>7. Kada pušiš cigaretu, probavljaju se ili upijaju koji od sljedećih štetnih kemijskih spojeva? </a:t>
            </a:r>
            <a:r>
              <a:rPr lang="hr-HR" sz="3000" b="1" dirty="0" smtClean="0">
                <a:solidFill>
                  <a:schemeClr val="accent5">
                    <a:lumMod val="75000"/>
                  </a:schemeClr>
                </a:solidFill>
              </a:rPr>
              <a:t>(3 boda)</a:t>
            </a:r>
            <a:r>
              <a:rPr lang="hr-HR" sz="3000" b="1" dirty="0" smtClean="0"/>
              <a:t>:</a:t>
            </a:r>
            <a:endParaRPr lang="hr-HR" sz="3000" dirty="0" smtClean="0"/>
          </a:p>
        </p:txBody>
      </p:sp>
      <p:sp>
        <p:nvSpPr>
          <p:cNvPr id="10243" name="Content Placeholder 2"/>
          <p:cNvSpPr>
            <a:spLocks noGrp="1"/>
          </p:cNvSpPr>
          <p:nvPr>
            <p:ph idx="1"/>
          </p:nvPr>
        </p:nvSpPr>
        <p:spPr>
          <a:xfrm>
            <a:off x="457200" y="1876425"/>
            <a:ext cx="8229600" cy="2508250"/>
          </a:xfrm>
        </p:spPr>
        <p:txBody>
          <a:bodyPr/>
          <a:lstStyle/>
          <a:p>
            <a:pPr marL="514350" indent="-514350" eaLnBrk="1" hangingPunct="1">
              <a:buFont typeface="Calibri" pitchFamily="34" charset="0"/>
              <a:buAutoNum type="alphaUcPeriod"/>
            </a:pPr>
            <a:r>
              <a:rPr lang="hr-HR" altLang="sr-Latn-RS" sz="2800" smtClean="0"/>
              <a:t>Cijanid (otrov)</a:t>
            </a:r>
          </a:p>
          <a:p>
            <a:pPr marL="514350" indent="-514350" eaLnBrk="1" hangingPunct="1">
              <a:buFont typeface="Calibri" pitchFamily="34" charset="0"/>
              <a:buAutoNum type="alphaUcPeriod"/>
            </a:pPr>
            <a:r>
              <a:rPr lang="hr-HR" altLang="sr-Latn-RS" sz="2800" smtClean="0"/>
              <a:t>Benzen (otrovna tekućina koja se ponekad koristi za motorno gorivo)</a:t>
            </a:r>
          </a:p>
          <a:p>
            <a:pPr marL="514350" indent="-514350" eaLnBrk="1" hangingPunct="1">
              <a:buFont typeface="Calibri" pitchFamily="34" charset="0"/>
              <a:buAutoNum type="alphaUcPeriod"/>
            </a:pPr>
            <a:r>
              <a:rPr lang="hr-HR" altLang="sr-Latn-RS" sz="2800" smtClean="0"/>
              <a:t>Formaldehid (tvar koja se koristi kako bi se očuvali mrtvaci) </a:t>
            </a:r>
            <a:endParaRPr lang="hr-HR" altLang="sr-Latn-RS" sz="3000" smtClean="0"/>
          </a:p>
        </p:txBody>
      </p:sp>
      <p:sp>
        <p:nvSpPr>
          <p:cNvPr id="5" name="Rectangle 4"/>
          <p:cNvSpPr>
            <a:spLocks noChangeArrowheads="1"/>
          </p:cNvSpPr>
          <p:nvPr/>
        </p:nvSpPr>
        <p:spPr bwMode="auto">
          <a:xfrm>
            <a:off x="457200" y="4424363"/>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a:t>Točan odgovor je: </a:t>
            </a:r>
            <a:endParaRPr lang="en-GB" altLang="sr-Latn-RS" sz="2400"/>
          </a:p>
        </p:txBody>
      </p:sp>
      <p:sp>
        <p:nvSpPr>
          <p:cNvPr id="7" name="Rectangle 6"/>
          <p:cNvSpPr>
            <a:spLocks noChangeArrowheads="1"/>
          </p:cNvSpPr>
          <p:nvPr/>
        </p:nvSpPr>
        <p:spPr bwMode="auto">
          <a:xfrm>
            <a:off x="457200" y="4794250"/>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Sve navedeno.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757863"/>
            <a:ext cx="8280400" cy="706437"/>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Osim što se pušenjem u organizam unosi nikotin koji izaziva ovisnost, pušenjem se unose i navedeni kemijski spojevi (i još puno štetnih tvari).  </a:t>
            </a:r>
          </a:p>
        </p:txBody>
      </p:sp>
      <p:sp>
        <p:nvSpPr>
          <p:cNvPr id="2" name="Rezervirano mjesto podnožja 1"/>
          <p:cNvSpPr>
            <a:spLocks noGrp="1"/>
          </p:cNvSpPr>
          <p:nvPr>
            <p:ph type="ftr" sz="quarter" idx="11"/>
          </p:nvPr>
        </p:nvSpPr>
        <p:spPr>
          <a:xfrm>
            <a:off x="3124200" y="6464300"/>
            <a:ext cx="2895600" cy="3937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4042</Words>
  <Application>Microsoft Office PowerPoint</Application>
  <PresentationFormat>Prikaz na zaslonu (4:3)</PresentationFormat>
  <Paragraphs>366</Paragraphs>
  <Slides>46</Slides>
  <Notes>1</Notes>
  <HiddenSlides>0</HiddenSlides>
  <MMClips>0</MMClips>
  <ScaleCrop>false</ScaleCrop>
  <HeadingPairs>
    <vt:vector size="4" baseType="variant">
      <vt:variant>
        <vt:lpstr>Tema</vt:lpstr>
      </vt:variant>
      <vt:variant>
        <vt:i4>1</vt:i4>
      </vt:variant>
      <vt:variant>
        <vt:lpstr>Naslovi slajdova</vt:lpstr>
      </vt:variant>
      <vt:variant>
        <vt:i4>46</vt:i4>
      </vt:variant>
    </vt:vector>
  </HeadingPairs>
  <TitlesOfParts>
    <vt:vector size="47" baseType="lpstr">
      <vt:lpstr>Office Theme</vt:lpstr>
      <vt:lpstr>KVIZ ZNANJA O PROBLEMIMA OVISNOSTI </vt:lpstr>
      <vt:lpstr>ZBRAJANJE BODOVA</vt:lpstr>
      <vt:lpstr>1. Mjesec borbe protiv ovisnosti obilježava se (1 bod):</vt:lpstr>
      <vt:lpstr>2. Koji od ponuđenih odgovora najbolje definira zdravlje (1 bod):</vt:lpstr>
      <vt:lpstr>3. Riječ koja najbolje opisuje što je ovisnost je (2 boda):</vt:lpstr>
      <vt:lpstr>4. Koja od sljedećih radnji može postati ovisnost, osim korištenja droga, alkohola i cigareta? (3 boda):</vt:lpstr>
      <vt:lpstr>5. Bolest ovisnosti definira se kao (1 bod): </vt:lpstr>
      <vt:lpstr>6. Većina odraslih koji puše, počeli su pušiti nakon što su navršili 18 godina (2 boda):</vt:lpstr>
      <vt:lpstr>7. Kada pušiš cigaretu, probavljaju se ili upijaju koji od sljedećih štetnih kemijskih spojeva? (3 boda):</vt:lpstr>
      <vt:lpstr>8. Zbog pušenja (2 boda):</vt:lpstr>
      <vt:lpstr>9. Dugotrajno pušenje može doprinijeti sljedećem (3 boda):</vt:lpstr>
      <vt:lpstr>10. U svijetu umire oko 5 milijuna ljudi godišnje od posljedica pušenja (3 boda):</vt:lpstr>
      <vt:lpstr>11. Ovisnike o pušenju pušenje cigareta opušta, oslobađa napetosti (3 boda):</vt:lpstr>
      <vt:lpstr>12. Koliko je vremena potrebno da bi se tijelo očistilo od ugljičnog monoksida (CO) nakon prestanka pušenja? (3 boda):</vt:lpstr>
      <vt:lpstr>13. Svi ljudi koji ne žele piti alkohol imaju pravo da ih se ne nagovara na pijenje alkoholnih pića i treba im pomagati u njihovom suzdržavanju od pijenja (3 boda):</vt:lpstr>
      <vt:lpstr>14. Novčana kazna ugostiteljima za usluživanje alkoholnih pića mlađima od 18 godina je (3 boda):</vt:lpstr>
      <vt:lpstr>15. 15-godišnjak može postati ovisnik nakon 6 mjeseci pijenja alkohola (3 boda):</vt:lpstr>
      <vt:lpstr>16. U mozgu se razgradi 90% popijenog alkohola (3 boda):</vt:lpstr>
      <vt:lpstr>17. Dolje su navedeni kriteriji za utvrđivanje (dijagnozu) bolesti alkoholizma. Koliko kriterija osoba mora zadovoljiti kako bi se utvrdila bolest ovisnosti o alkoholu? (3 boda):</vt:lpstr>
      <vt:lpstr>18. Kada je u pitanju konzumiranje alkohola, što se naziva „fenomenom prve čaše“? (3 boda):</vt:lpstr>
      <vt:lpstr>19. „Mamurluk“ je drugi naziv za „triježnjenje“ (1 bod):</vt:lpstr>
      <vt:lpstr>20. Koji su najčešći razlozi odlaska alkoholičara na liječenje? (1 bod):</vt:lpstr>
      <vt:lpstr>21. U društvu se najčešće misli kako je alkoholičar čovjek bez doma i obitelji, nezaposlen ili nesigurna zaposlenja, siromašan, s lošim stambenim uvjetima, nepouzdan, prevrtljiv (promjenjivog raspoloženja), nemoralan. (1 bod):</vt:lpstr>
      <vt:lpstr>22. Alkohol pomaže kod nesanice i zagrijava organizam (2 boda):</vt:lpstr>
      <vt:lpstr>23. Pijenje žestokog pića čini ljude više pijanima nego kada piju pivo (3 boda):</vt:lpstr>
      <vt:lpstr>24. Prvi kontakt s alkoholnim pićima ostvaruje se, u velikom broju slučajeva, unutar obitelji (3 boda):</vt:lpstr>
      <vt:lpstr>25. Marihuana povećava tvoju moć zapažanja i koncentracije (3 boda):</vt:lpstr>
      <vt:lpstr>26. Pušenje marihuane manje šteti zdravlju nego pušenje cigareta (3 boda):</vt:lpstr>
      <vt:lpstr>27. Česta upotreba marihuane povećava vjerojatnost korištenja jačih droga (2 boda):</vt:lpstr>
      <vt:lpstr>28. 'Snifanje' nije opasno (2 boda):</vt:lpstr>
      <vt:lpstr>29. Uzimanje ecstasyja ne izaziva nikakve popratne pojave (2 boda):</vt:lpstr>
      <vt:lpstr>30. Da bi postao ovisnik o kocki, moraš kockati svakodnevno (2 boda):</vt:lpstr>
      <vt:lpstr>31. Kockanje u stvari ne predstavlja problem ukoliko si to igrač može financijski priuštiti (2 boda):</vt:lpstr>
      <vt:lpstr>32. Najizraženiji simptomi i posljedice zloporabe korištenja Interneta su (2 boda):</vt:lpstr>
      <vt:lpstr>33. Koji su simptomi ovisnosti o igricama? (2 boda):</vt:lpstr>
      <vt:lpstr>34. Oni koji na Internetu najviše koriste društvene mreže mogu brže postati ovisni (2 boda):</vt:lpstr>
      <vt:lpstr>35. Koliko godina najčešće imaju kockari u Hrvatskoj?  (3 boda):</vt:lpstr>
      <vt:lpstr>36. Simptomi ovisnosti o kocki i klađenju su  (3 boda):</vt:lpstr>
      <vt:lpstr>37. Osoba ima problem s ovisnošću o hrani kada… (2 boda):</vt:lpstr>
      <vt:lpstr>38. Dim cigarete koji ispuhuje pušač jednako je štetan kao dim koji pušač uvlači  (3 boda):</vt:lpstr>
      <vt:lpstr>Bonus pitanje 39. Vjerojatnost dobitka sedmice na lotu 7/39 (7 brojeva u odnosu na 39 kuglica u bubnju) je veća, manja ili jednaka vjerojatnosti da nas pogodi munja?  (2 boda):</vt:lpstr>
      <vt:lpstr>Bonus pitanje 40. Nacionalni program prevencije ovisnosti za djecu i mlade u odgojno-obrazovnom sustavu, te djecu i mlade u sustavu socijalne skrbi ima mjere samo za učenike osnovnih škola?  (2 boda):</vt:lpstr>
      <vt:lpstr>Bonus pitanje 41. Hrvatska nije članica Svjetske zdravstvene organizacije.  (2 boda):</vt:lpstr>
      <vt:lpstr>Bonus pitanje 42. Prisilno udisanje duhanskog dima (pasivno pušenje) je štetno za nepušače.  (2 boda):</vt:lpstr>
      <vt:lpstr>NAJVIŠE BODOVA OSVOJILA JE GRUPA...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KVIZ ZNANJA O PROBLEMIMA ZLOUPORABE OPOJNIH DROGA, ALKOHOLA I CIGARETA</dc:title>
  <dc:creator>PRAGMA</dc:creator>
  <cp:lastModifiedBy>Jelena</cp:lastModifiedBy>
  <cp:revision>59</cp:revision>
  <cp:lastPrinted>2014-11-12T08:45:45Z</cp:lastPrinted>
  <dcterms:created xsi:type="dcterms:W3CDTF">2009-11-22T20:00:53Z</dcterms:created>
  <dcterms:modified xsi:type="dcterms:W3CDTF">2014-11-14T14:37:25Z</dcterms:modified>
</cp:coreProperties>
</file>